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8"/>
  </p:notesMasterIdLst>
  <p:sldIdLst>
    <p:sldId id="257" r:id="rId2"/>
    <p:sldId id="332" r:id="rId3"/>
    <p:sldId id="368" r:id="rId4"/>
    <p:sldId id="334" r:id="rId5"/>
    <p:sldId id="369" r:id="rId6"/>
    <p:sldId id="370" r:id="rId7"/>
    <p:sldId id="397" r:id="rId8"/>
    <p:sldId id="362" r:id="rId9"/>
    <p:sldId id="363" r:id="rId10"/>
    <p:sldId id="365" r:id="rId11"/>
    <p:sldId id="359" r:id="rId12"/>
    <p:sldId id="414" r:id="rId13"/>
    <p:sldId id="376" r:id="rId14"/>
    <p:sldId id="379" r:id="rId15"/>
    <p:sldId id="380" r:id="rId16"/>
    <p:sldId id="382" r:id="rId17"/>
    <p:sldId id="383" r:id="rId18"/>
    <p:sldId id="384" r:id="rId19"/>
    <p:sldId id="385" r:id="rId20"/>
    <p:sldId id="386" r:id="rId21"/>
    <p:sldId id="387" r:id="rId22"/>
    <p:sldId id="388" r:id="rId23"/>
    <p:sldId id="396" r:id="rId24"/>
    <p:sldId id="410" r:id="rId25"/>
    <p:sldId id="389" r:id="rId26"/>
    <p:sldId id="390" r:id="rId27"/>
    <p:sldId id="391" r:id="rId28"/>
    <p:sldId id="398" r:id="rId29"/>
    <p:sldId id="399" r:id="rId30"/>
    <p:sldId id="400" r:id="rId31"/>
    <p:sldId id="401" r:id="rId32"/>
    <p:sldId id="415" r:id="rId33"/>
    <p:sldId id="421" r:id="rId34"/>
    <p:sldId id="422" r:id="rId35"/>
    <p:sldId id="417" r:id="rId36"/>
    <p:sldId id="416" r:id="rId37"/>
    <p:sldId id="418" r:id="rId38"/>
    <p:sldId id="419" r:id="rId39"/>
    <p:sldId id="420" r:id="rId40"/>
    <p:sldId id="411" r:id="rId41"/>
    <p:sldId id="412" r:id="rId42"/>
    <p:sldId id="392" r:id="rId43"/>
    <p:sldId id="393" r:id="rId44"/>
    <p:sldId id="413" r:id="rId45"/>
    <p:sldId id="394" r:id="rId46"/>
    <p:sldId id="34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BA7876C9-6D70-454A-91C5-4AFA5043441A}">
          <p14:sldIdLst>
            <p14:sldId id="257"/>
            <p14:sldId id="332"/>
          </p14:sldIdLst>
        </p14:section>
        <p14:section name="مقطع بدون عنوان" id="{D302D84A-0F3E-4F26-9A2D-F2E3BCD1E6E1}">
          <p14:sldIdLst>
            <p14:sldId id="368"/>
            <p14:sldId id="334"/>
            <p14:sldId id="369"/>
            <p14:sldId id="370"/>
            <p14:sldId id="397"/>
            <p14:sldId id="362"/>
            <p14:sldId id="363"/>
            <p14:sldId id="365"/>
            <p14:sldId id="359"/>
            <p14:sldId id="414"/>
            <p14:sldId id="376"/>
            <p14:sldId id="379"/>
            <p14:sldId id="380"/>
            <p14:sldId id="382"/>
            <p14:sldId id="383"/>
            <p14:sldId id="384"/>
            <p14:sldId id="385"/>
            <p14:sldId id="386"/>
            <p14:sldId id="387"/>
            <p14:sldId id="388"/>
            <p14:sldId id="396"/>
            <p14:sldId id="410"/>
            <p14:sldId id="389"/>
            <p14:sldId id="390"/>
            <p14:sldId id="391"/>
            <p14:sldId id="398"/>
            <p14:sldId id="399"/>
            <p14:sldId id="400"/>
            <p14:sldId id="401"/>
            <p14:sldId id="415"/>
            <p14:sldId id="421"/>
            <p14:sldId id="422"/>
            <p14:sldId id="417"/>
            <p14:sldId id="416"/>
            <p14:sldId id="418"/>
            <p14:sldId id="419"/>
            <p14:sldId id="420"/>
            <p14:sldId id="411"/>
            <p14:sldId id="412"/>
            <p14:sldId id="392"/>
            <p14:sldId id="393"/>
            <p14:sldId id="413"/>
            <p14:sldId id="394"/>
            <p14:sldId id="34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79" autoAdjust="0"/>
    <p:restoredTop sz="94624" autoAdjust="0"/>
  </p:normalViewPr>
  <p:slideViewPr>
    <p:cSldViewPr snapToGrid="0">
      <p:cViewPr varScale="1">
        <p:scale>
          <a:sx n="68" d="100"/>
          <a:sy n="68" d="100"/>
        </p:scale>
        <p:origin x="420" y="60"/>
      </p:cViewPr>
      <p:guideLst>
        <p:guide orient="horz" pos="2160"/>
        <p:guide pos="3840"/>
      </p:guideLst>
    </p:cSldViewPr>
  </p:slideViewPr>
  <p:outlineViewPr>
    <p:cViewPr>
      <p:scale>
        <a:sx n="33" d="100"/>
        <a:sy n="33" d="100"/>
      </p:scale>
      <p:origin x="0" y="2442"/>
    </p:cViewPr>
  </p:outlineViewPr>
  <p:notesTextViewPr>
    <p:cViewPr>
      <p:scale>
        <a:sx n="1" d="1"/>
        <a:sy n="1" d="1"/>
      </p:scale>
      <p:origin x="0" y="0"/>
    </p:cViewPr>
  </p:notesTextViewPr>
  <p:sorterViewPr>
    <p:cViewPr>
      <p:scale>
        <a:sx n="100" d="100"/>
        <a:sy n="100" d="100"/>
      </p:scale>
      <p:origin x="0" y="46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dirty="0"/>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39B43B23-AE2E-43C9-9E99-EF3991EB026A}" type="datetimeFigureOut">
              <a:rPr lang="en-US" smtClean="0"/>
              <a:pPr/>
              <a:t>4/4/2023</a:t>
            </a:fld>
            <a:endParaRPr lang="en-US"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dirty="0"/>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090C72B8-2E19-4FC3-BCD0-D6ADA48FFFF6}" type="slidenum">
              <a:rPr lang="en-US" smtClean="0"/>
              <a:pPr/>
              <a:t>‹#›</a:t>
            </a:fld>
            <a:endParaRPr lang="en-US" dirty="0"/>
          </a:p>
        </p:txBody>
      </p:sp>
    </p:spTree>
    <p:extLst>
      <p:ext uri="{BB962C8B-B14F-4D97-AF65-F5344CB8AC3E}">
        <p14:creationId xmlns:p14="http://schemas.microsoft.com/office/powerpoint/2010/main" val="42317423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64CD3B84-E8C0-4115-90BA-81A44F9C68C6}" type="datetimeFigureOut">
              <a:rPr lang="en-US" smtClean="0"/>
              <a:pPr/>
              <a:t>4/4/2023</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30AC0ECC-01BA-4E91-A06E-D68EFEA60D22}" type="slidenum">
              <a:rPr lang="en-US" smtClean="0"/>
              <a:pPr/>
              <a:t>‹#›</a:t>
            </a:fld>
            <a:endParaRPr lang="en-US" dirty="0"/>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D3B84-E8C0-4115-90BA-81A44F9C68C6}"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AC0ECC-01BA-4E91-A06E-D68EFEA60D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D3B84-E8C0-4115-90BA-81A44F9C68C6}"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AC0ECC-01BA-4E91-A06E-D68EFEA60D2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CD3B84-E8C0-4115-90BA-81A44F9C68C6}"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AC0ECC-01BA-4E91-A06E-D68EFEA60D2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CD3B84-E8C0-4115-90BA-81A44F9C68C6}"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AC0ECC-01BA-4E91-A06E-D68EFEA60D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4CD3B84-E8C0-4115-90BA-81A44F9C68C6}" type="datetimeFigureOut">
              <a:rPr lang="en-US" smtClean="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AC0ECC-01BA-4E91-A06E-D68EFEA60D22}" type="slidenum">
              <a:rPr lang="en-US" smtClean="0"/>
              <a:pPr/>
              <a:t>‹#›</a:t>
            </a:fld>
            <a:endParaRPr lang="en-US" dirty="0"/>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CD3B84-E8C0-4115-90BA-81A44F9C68C6}" type="datetimeFigureOut">
              <a:rPr lang="en-US" smtClean="0"/>
              <a:pPr/>
              <a:t>4/4/2023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AC0ECC-01BA-4E91-A06E-D68EFEA60D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CD3B84-E8C0-4115-90BA-81A44F9C68C6}" type="datetimeFigureOut">
              <a:rPr lang="en-US" smtClean="0"/>
              <a:pPr/>
              <a:t>4/4/2023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AC0ECC-01BA-4E91-A06E-D68EFEA60D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D3B84-E8C0-4115-90BA-81A44F9C68C6}" type="datetimeFigureOut">
              <a:rPr lang="en-US" smtClean="0"/>
              <a:pPr/>
              <a:t>4/4/2023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AC0ECC-01BA-4E91-A06E-D68EFEA60D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64CD3B84-E8C0-4115-90BA-81A44F9C68C6}" type="datetimeFigureOut">
              <a:rPr lang="en-US" smtClean="0"/>
              <a:pPr/>
              <a:t>4/4/2023</a:t>
            </a:fld>
            <a:endParaRPr lang="en-US" dirty="0"/>
          </a:p>
        </p:txBody>
      </p:sp>
      <p:sp>
        <p:nvSpPr>
          <p:cNvPr id="7" name="Slide Number Placeholder 6"/>
          <p:cNvSpPr>
            <a:spLocks noGrp="1"/>
          </p:cNvSpPr>
          <p:nvPr>
            <p:ph type="sldNum" sz="quarter" idx="12"/>
          </p:nvPr>
        </p:nvSpPr>
        <p:spPr/>
        <p:txBody>
          <a:bodyPr/>
          <a:lstStyle/>
          <a:p>
            <a:fld id="{30AC0ECC-01BA-4E91-A06E-D68EFEA60D22}" type="slidenum">
              <a:rPr lang="en-US" smtClean="0"/>
              <a:pPr/>
              <a:t>‹#›</a:t>
            </a:fld>
            <a:endParaRPr lang="en-US" dirty="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CD3B84-E8C0-4115-90BA-81A44F9C68C6}" type="datetimeFigureOut">
              <a:rPr lang="en-US" smtClean="0"/>
              <a:pPr/>
              <a:t>4/4/2023</a:t>
            </a:fld>
            <a:endParaRPr lang="en-US"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30AC0ECC-01BA-4E91-A06E-D68EFEA60D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64CD3B84-E8C0-4115-90BA-81A44F9C68C6}" type="datetimeFigureOut">
              <a:rPr lang="en-US" smtClean="0"/>
              <a:pPr/>
              <a:t>4/4/2023</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30AC0ECC-01BA-4E91-A06E-D68EFEA60D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wedge/>
  </p:transition>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745" y="618835"/>
            <a:ext cx="10730346" cy="5544273"/>
          </a:xfrm>
        </p:spPr>
        <p:txBody>
          <a:bodyPr/>
          <a:lstStyle/>
          <a:p>
            <a:pPr marL="0" indent="0">
              <a:buNone/>
            </a:pPr>
            <a:r>
              <a:rPr lang="ar-IQ" dirty="0"/>
              <a:t> </a:t>
            </a:r>
            <a:endParaRPr lang="en-US" dirty="0"/>
          </a:p>
          <a:p>
            <a:pPr marL="0" indent="0" algn="ctr">
              <a:lnSpc>
                <a:spcPct val="115000"/>
              </a:lnSpc>
              <a:spcAft>
                <a:spcPts val="1000"/>
              </a:spcAft>
              <a:buNone/>
            </a:pPr>
            <a:r>
              <a:rPr lang="en-GB" b="1" dirty="0">
                <a:latin typeface="Times New Roman" panose="02020603050405020304" pitchFamily="18" charset="0"/>
                <a:ea typeface="Calibri" panose="020F0502020204030204" pitchFamily="34" charset="0"/>
              </a:rPr>
              <a:t>                                                                                                          </a:t>
            </a:r>
            <a:r>
              <a:rPr lang="ar-IQ" b="1" dirty="0">
                <a:latin typeface="Times New Roman" panose="02020603050405020304" pitchFamily="18" charset="0"/>
                <a:ea typeface="Calibri" panose="020F0502020204030204" pitchFamily="34" charset="0"/>
              </a:rPr>
              <a:t> </a:t>
            </a:r>
          </a:p>
          <a:p>
            <a:pPr marL="0" indent="0" algn="ctr">
              <a:lnSpc>
                <a:spcPct val="115000"/>
              </a:lnSpc>
              <a:spcAft>
                <a:spcPts val="1000"/>
              </a:spcAft>
              <a:buNone/>
            </a:pPr>
            <a:endParaRPr lang="ar-IQ" b="1" dirty="0">
              <a:latin typeface="Times New Roman" panose="02020603050405020304" pitchFamily="18" charset="0"/>
              <a:ea typeface="Calibri" panose="020F0502020204030204" pitchFamily="34" charset="0"/>
            </a:endParaRPr>
          </a:p>
          <a:p>
            <a:pPr marL="0" indent="0" algn="ctr">
              <a:buNone/>
            </a:pPr>
            <a:endParaRPr lang="en-US" dirty="0"/>
          </a:p>
        </p:txBody>
      </p:sp>
      <p:sp>
        <p:nvSpPr>
          <p:cNvPr id="2" name="TextBox 1">
            <a:extLst>
              <a:ext uri="{FF2B5EF4-FFF2-40B4-BE49-F238E27FC236}">
                <a16:creationId xmlns:a16="http://schemas.microsoft.com/office/drawing/2014/main" id="{F054CDFD-F8B6-4B8D-A3E1-16FB66009669}"/>
              </a:ext>
            </a:extLst>
          </p:cNvPr>
          <p:cNvSpPr txBox="1"/>
          <p:nvPr/>
        </p:nvSpPr>
        <p:spPr>
          <a:xfrm>
            <a:off x="595745" y="618836"/>
            <a:ext cx="5228280" cy="134806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lvl="0">
              <a:spcBef>
                <a:spcPct val="20000"/>
              </a:spcBef>
            </a:pPr>
            <a:r>
              <a:rPr lang="en-US" sz="2400" b="1" dirty="0">
                <a:ln/>
                <a:latin typeface="Times New Roman" panose="02020603050405020304" pitchFamily="18" charset="0"/>
                <a:cs typeface="Times New Roman" panose="02020603050405020304" pitchFamily="18" charset="0"/>
              </a:rPr>
              <a:t>University of Basrah</a:t>
            </a:r>
          </a:p>
          <a:p>
            <a:pPr lvl="0">
              <a:spcBef>
                <a:spcPct val="20000"/>
              </a:spcBef>
            </a:pPr>
            <a:r>
              <a:rPr lang="en-US" sz="2400" b="1" dirty="0">
                <a:ln/>
                <a:latin typeface="Times New Roman" panose="02020603050405020304" pitchFamily="18" charset="0"/>
                <a:cs typeface="Times New Roman" panose="02020603050405020304" pitchFamily="18" charset="0"/>
              </a:rPr>
              <a:t>College of Nursing</a:t>
            </a:r>
          </a:p>
          <a:p>
            <a:pPr lvl="0">
              <a:spcBef>
                <a:spcPct val="20000"/>
              </a:spcBef>
            </a:pPr>
            <a:r>
              <a:rPr lang="en-US" sz="2400" b="1" dirty="0">
                <a:ln/>
                <a:latin typeface="Times New Roman" panose="02020603050405020304" pitchFamily="18" charset="0"/>
                <a:cs typeface="Times New Roman" panose="02020603050405020304" pitchFamily="18" charset="0"/>
              </a:rPr>
              <a:t>Fundamentals of Nursing Department</a:t>
            </a:r>
          </a:p>
        </p:txBody>
      </p:sp>
      <p:sp>
        <p:nvSpPr>
          <p:cNvPr id="4" name="Rectangle 3"/>
          <p:cNvSpPr/>
          <p:nvPr/>
        </p:nvSpPr>
        <p:spPr>
          <a:xfrm>
            <a:off x="865909" y="2579906"/>
            <a:ext cx="10460182" cy="32465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lnSpc>
                <a:spcPct val="150000"/>
              </a:lnSpc>
            </a:pPr>
            <a:r>
              <a:rPr lang="en-US" sz="2800" b="1" dirty="0">
                <a:ln w="11430">
                  <a:solidFill>
                    <a:schemeClr val="tx2"/>
                  </a:solidFill>
                </a:ln>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Adult Nursing (II) 2</a:t>
            </a:r>
            <a:r>
              <a:rPr lang="en-US" sz="2800" b="1" baseline="30000" dirty="0">
                <a:ln w="11430">
                  <a:solidFill>
                    <a:schemeClr val="tx2"/>
                  </a:solidFill>
                </a:ln>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nd</a:t>
            </a:r>
            <a:r>
              <a:rPr lang="en-US" sz="2800" b="1" dirty="0">
                <a:ln w="11430">
                  <a:solidFill>
                    <a:schemeClr val="tx2"/>
                  </a:solidFill>
                </a:ln>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Stage</a:t>
            </a:r>
          </a:p>
          <a:p>
            <a:pPr lvl="0" algn="ctr">
              <a:lnSpc>
                <a:spcPct val="150000"/>
              </a:lnSpc>
            </a:pPr>
            <a:r>
              <a:rPr lang="en-US" sz="2800" b="1" dirty="0">
                <a:ln w="11430">
                  <a:solidFill>
                    <a:schemeClr val="tx2"/>
                  </a:solidFill>
                </a:ln>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Lecture 12 (Theory)</a:t>
            </a:r>
          </a:p>
          <a:p>
            <a:pPr lvl="0" algn="ctr">
              <a:lnSpc>
                <a:spcPct val="150000"/>
              </a:lnSpc>
            </a:pPr>
            <a:r>
              <a:rPr lang="en-US" sz="2800" b="1" dirty="0">
                <a:ln w="11430">
                  <a:solidFill>
                    <a:schemeClr val="tx2"/>
                  </a:solidFill>
                </a:ln>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Nursing management of patients with Ear, Nose, and Throat (ENT)</a:t>
            </a:r>
          </a:p>
          <a:p>
            <a:pPr lvl="0" algn="ctr">
              <a:lnSpc>
                <a:spcPct val="150000"/>
              </a:lnSpc>
            </a:pPr>
            <a:r>
              <a:rPr lang="fi-FI" sz="2800" b="1" dirty="0">
                <a:ln w="11430">
                  <a:solidFill>
                    <a:schemeClr val="tx2"/>
                  </a:solidFill>
                </a:ln>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Prepared by</a:t>
            </a:r>
            <a:endParaRPr lang="en-US" sz="2800" b="1" dirty="0">
              <a:ln w="11430">
                <a:solidFill>
                  <a:schemeClr val="tx2"/>
                </a:solidFill>
              </a:ln>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lvl="0" algn="ctr">
              <a:lnSpc>
                <a:spcPct val="150000"/>
              </a:lnSpc>
            </a:pPr>
            <a:r>
              <a:rPr lang="de-DE" sz="2800" b="1" dirty="0">
                <a:ln w="11430">
                  <a:solidFill>
                    <a:schemeClr val="tx2"/>
                  </a:solidFill>
                </a:ln>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Assistant Lecturer Ali Malik Tiryag</a:t>
            </a:r>
            <a:endParaRPr lang="en-US" sz="2800" b="1" dirty="0">
              <a:ln w="11430">
                <a:solidFill>
                  <a:schemeClr val="tx2"/>
                </a:solidFill>
              </a:ln>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3C27517-3B64-492E-A8A7-A68E4254ED7F}"/>
              </a:ext>
            </a:extLst>
          </p:cNvPr>
          <p:cNvPicPr>
            <a:picLocks noChangeAspect="1"/>
          </p:cNvPicPr>
          <p:nvPr/>
        </p:nvPicPr>
        <p:blipFill>
          <a:blip r:embed="rId2"/>
          <a:stretch>
            <a:fillRect/>
          </a:stretch>
        </p:blipFill>
        <p:spPr>
          <a:xfrm>
            <a:off x="865909" y="1949312"/>
            <a:ext cx="1736614" cy="1342528"/>
          </a:xfrm>
          <a:prstGeom prst="rect">
            <a:avLst/>
          </a:prstGeom>
        </p:spPr>
      </p:pic>
      <p:pic>
        <p:nvPicPr>
          <p:cNvPr id="7" name="Picture 6">
            <a:extLst>
              <a:ext uri="{FF2B5EF4-FFF2-40B4-BE49-F238E27FC236}">
                <a16:creationId xmlns:a16="http://schemas.microsoft.com/office/drawing/2014/main" id="{021FFC53-DC9C-44AB-844C-9E1D8CFBCF0D}"/>
              </a:ext>
            </a:extLst>
          </p:cNvPr>
          <p:cNvPicPr>
            <a:picLocks noChangeAspect="1"/>
          </p:cNvPicPr>
          <p:nvPr/>
        </p:nvPicPr>
        <p:blipFill>
          <a:blip r:embed="rId3"/>
          <a:stretch>
            <a:fillRect/>
          </a:stretch>
        </p:blipFill>
        <p:spPr>
          <a:xfrm>
            <a:off x="8862646" y="1716258"/>
            <a:ext cx="2250831" cy="1712742"/>
          </a:xfrm>
          <a:prstGeom prst="rect">
            <a:avLst/>
          </a:prstGeom>
        </p:spPr>
      </p:pic>
    </p:spTree>
    <p:extLst>
      <p:ext uri="{BB962C8B-B14F-4D97-AF65-F5344CB8AC3E}">
        <p14:creationId xmlns:p14="http://schemas.microsoft.com/office/powerpoint/2010/main" val="2640771853"/>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CA8093-2FF3-443F-BA8B-9BB64E99463A}"/>
              </a:ext>
            </a:extLst>
          </p:cNvPr>
          <p:cNvSpPr>
            <a:spLocks noGrp="1"/>
          </p:cNvSpPr>
          <p:nvPr>
            <p:ph idx="1"/>
          </p:nvPr>
        </p:nvSpPr>
        <p:spPr>
          <a:xfrm>
            <a:off x="576775" y="703385"/>
            <a:ext cx="11000936" cy="5809957"/>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68580" indent="0" algn="just" rtl="0">
              <a:lnSpc>
                <a:spcPct val="150000"/>
              </a:lnSpc>
              <a:buNone/>
            </a:pPr>
            <a:r>
              <a:rPr kumimoji="0" lang="en-US" sz="3200" b="1" i="0" u="none" strike="noStrike" kern="0" cap="none" spc="-1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Diagnostic Tests</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A careful history and physical examination guide diagnosis generally.  </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Flexible endoscopic culture techniques and sensitivity testing of purulent nasal drainage show the causative bacterial organism.</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Transillumination of the affected area may reveal a decrease in the transmission of light with rhinosinusitis. </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Imaging</a:t>
            </a:r>
            <a:endParaRPr lang="ar-IQ" sz="2800" dirty="0">
              <a:solidFill>
                <a:schemeClr val="tx1"/>
              </a:solidFill>
              <a:latin typeface="Times New Roman" panose="02020603050405020304" pitchFamily="18" charset="0"/>
              <a:cs typeface="Times New Roman" panose="02020603050405020304" pitchFamily="18" charset="0"/>
            </a:endParaRPr>
          </a:p>
          <a:p>
            <a:pPr marL="68580" indent="0" algn="just"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-Sinus X-rays show cloudiness in the affected sinus, air-fluid levels, or thickened mucosal lining.</a:t>
            </a:r>
          </a:p>
          <a:p>
            <a:pPr marL="68580" indent="0" algn="just"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-Ultrasonography and computed tomography scans show recurrent or chronic sinusitis.</a:t>
            </a:r>
          </a:p>
          <a:p>
            <a:pPr marL="68580" indent="0" algn="just" rtl="0">
              <a:lnSpc>
                <a:spcPct val="150000"/>
              </a:lnSpc>
              <a:buNone/>
            </a:pPr>
            <a:endParaRPr lang="en-US" sz="2800" dirty="0">
              <a:solidFill>
                <a:schemeClr val="tx1"/>
              </a:solidFill>
              <a:latin typeface="Times New Roman" panose="02020603050405020304" pitchFamily="18" charset="0"/>
              <a:cs typeface="Times New Roman" panose="02020603050405020304" pitchFamily="18" charset="0"/>
            </a:endParaRPr>
          </a:p>
          <a:p>
            <a:pPr marL="68580" indent="0" algn="just" rtl="0">
              <a:lnSpc>
                <a:spcPct val="150000"/>
              </a:lnSpc>
              <a:buNone/>
            </a:pPr>
            <a:endParaRPr lang="en-US" sz="3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012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38315C-6A02-44C8-A6A5-06E274DF2351}"/>
              </a:ext>
            </a:extLst>
          </p:cNvPr>
          <p:cNvSpPr>
            <a:spLocks noGrp="1"/>
          </p:cNvSpPr>
          <p:nvPr>
            <p:ph idx="1"/>
          </p:nvPr>
        </p:nvSpPr>
        <p:spPr>
          <a:xfrm>
            <a:off x="647114" y="661182"/>
            <a:ext cx="10916529" cy="5852160"/>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68580" indent="0" algn="just" rtl="0">
              <a:lnSpc>
                <a:spcPct val="170000"/>
              </a:lnSpc>
              <a:buNone/>
            </a:pP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Medical Management</a:t>
            </a:r>
          </a:p>
          <a:p>
            <a:pPr algn="just" rtl="0">
              <a:lnSpc>
                <a:spcPct val="170000"/>
              </a:lnSpc>
              <a:buFont typeface="Wingdings" panose="05000000000000000000" pitchFamily="2" charset="2"/>
              <a:buChar char="q"/>
            </a:pPr>
            <a:r>
              <a:rPr lang="en-US" sz="2600" dirty="0">
                <a:solidFill>
                  <a:schemeClr val="tx1"/>
                </a:solidFill>
                <a:latin typeface="Times New Roman" panose="02020603050405020304" pitchFamily="18" charset="0"/>
                <a:cs typeface="Times New Roman" panose="02020603050405020304" pitchFamily="18" charset="0"/>
              </a:rPr>
              <a:t>Treatment of acute rhinosinusitis depends on the cause; a 5 to 7-day course of antibiotics is prescribed for bacterial cases.</a:t>
            </a:r>
          </a:p>
          <a:p>
            <a:pPr algn="just" rtl="0">
              <a:lnSpc>
                <a:spcPct val="170000"/>
              </a:lnSpc>
              <a:buFont typeface="Wingdings" panose="05000000000000000000" pitchFamily="2" charset="2"/>
              <a:buChar char="q"/>
            </a:pPr>
            <a:r>
              <a:rPr lang="en-US" sz="2600" dirty="0">
                <a:solidFill>
                  <a:schemeClr val="tx1"/>
                </a:solidFill>
                <a:latin typeface="Times New Roman" panose="02020603050405020304" pitchFamily="18" charset="0"/>
                <a:cs typeface="Times New Roman" panose="02020603050405020304" pitchFamily="18" charset="0"/>
              </a:rPr>
              <a:t>Antibiotics should be given as soon as the diagnosis of Acute  Bacterial Rhinosinusitis (ABRS) is established. Amoxicillin–  clavulanic acid (Augmentin).</a:t>
            </a:r>
          </a:p>
          <a:p>
            <a:pPr algn="just" rtl="0">
              <a:lnSpc>
                <a:spcPct val="170000"/>
              </a:lnSpc>
              <a:buFont typeface="Wingdings" panose="05000000000000000000" pitchFamily="2" charset="2"/>
              <a:buChar char="q"/>
            </a:pPr>
            <a:r>
              <a:rPr lang="en-US" sz="2600" dirty="0">
                <a:solidFill>
                  <a:schemeClr val="tx1"/>
                </a:solidFill>
                <a:latin typeface="Times New Roman" panose="02020603050405020304" pitchFamily="18" charset="0"/>
                <a:cs typeface="Times New Roman" panose="02020603050405020304" pitchFamily="18" charset="0"/>
              </a:rPr>
              <a:t>Cefuroxime.   And </a:t>
            </a: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moxifloxacin</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600" dirty="0">
              <a:solidFill>
                <a:schemeClr val="tx1"/>
              </a:solidFill>
              <a:latin typeface="Times New Roman" panose="02020603050405020304" pitchFamily="18" charset="0"/>
              <a:cs typeface="Times New Roman" panose="02020603050405020304" pitchFamily="18" charset="0"/>
            </a:endParaRPr>
          </a:p>
          <a:p>
            <a:pPr algn="just" rtl="0">
              <a:lnSpc>
                <a:spcPct val="170000"/>
              </a:lnSpc>
              <a:buFont typeface="Wingdings" panose="05000000000000000000" pitchFamily="2" charset="2"/>
              <a:buChar char="q"/>
            </a:pPr>
            <a:r>
              <a:rPr lang="en-US" sz="2600" dirty="0">
                <a:solidFill>
                  <a:schemeClr val="tx1"/>
                </a:solidFill>
                <a:latin typeface="Times New Roman" panose="02020603050405020304" pitchFamily="18" charset="0"/>
                <a:cs typeface="Times New Roman" panose="02020603050405020304" pitchFamily="18" charset="0"/>
              </a:rPr>
              <a:t>Decongestants (guaifenesin/pseudoephedrine) or nasal saline sprays can increase the patency of the ostiomeatal unit and improve drainage of the sinuses.</a:t>
            </a:r>
          </a:p>
          <a:p>
            <a:pPr algn="just" rtl="0">
              <a:lnSpc>
                <a:spcPct val="170000"/>
              </a:lnSpc>
              <a:buFont typeface="Wingdings" panose="05000000000000000000" pitchFamily="2" charset="2"/>
              <a:buChar char="q"/>
            </a:pPr>
            <a:r>
              <a:rPr lang="en-US" sz="2600" dirty="0">
                <a:solidFill>
                  <a:schemeClr val="tx1"/>
                </a:solidFill>
                <a:latin typeface="Times New Roman" panose="02020603050405020304" pitchFamily="18" charset="0"/>
                <a:cs typeface="Times New Roman" panose="02020603050405020304" pitchFamily="18" charset="0"/>
              </a:rPr>
              <a:t>Topical decongestants should not be used for longer than 3 or 4 days.</a:t>
            </a:r>
            <a:endParaRPr lang="ar-IQ" sz="2600" dirty="0">
              <a:solidFill>
                <a:schemeClr val="tx1"/>
              </a:solidFill>
              <a:latin typeface="Times New Roman" panose="02020603050405020304" pitchFamily="18" charset="0"/>
              <a:cs typeface="Times New Roman" panose="02020603050405020304" pitchFamily="18" charset="0"/>
            </a:endParaRPr>
          </a:p>
          <a:p>
            <a:pPr algn="just" rtl="0">
              <a:lnSpc>
                <a:spcPct val="170000"/>
              </a:lnSpc>
              <a:buFont typeface="Wingdings" panose="05000000000000000000" pitchFamily="2" charset="2"/>
              <a:buChar char="q"/>
            </a:pPr>
            <a:r>
              <a:rPr lang="en-US" sz="2600" dirty="0">
                <a:solidFill>
                  <a:schemeClr val="tx1"/>
                </a:solidFill>
                <a:latin typeface="Times New Roman" panose="02020603050405020304" pitchFamily="18" charset="0"/>
                <a:cs typeface="Times New Roman" panose="02020603050405020304" pitchFamily="18" charset="0"/>
              </a:rPr>
              <a:t>Pain relief.</a:t>
            </a:r>
          </a:p>
          <a:p>
            <a:pPr algn="just" rtl="0">
              <a:lnSpc>
                <a:spcPct val="17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a:p>
            <a:pPr algn="just" rtl="0">
              <a:lnSpc>
                <a:spcPct val="17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a:p>
            <a:pPr marL="68580" indent="0" algn="just" rtl="0">
              <a:lnSpc>
                <a:spcPct val="170000"/>
              </a:lnSpc>
              <a:buNone/>
            </a:pPr>
            <a:endPar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68580" indent="0" algn="just" rtl="0">
              <a:lnSpc>
                <a:spcPct val="170000"/>
              </a:lnSpc>
              <a:buNone/>
            </a:pPr>
            <a:endPar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128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BAD9D8-399F-4CB2-A70D-1D8FB3BDD25D}"/>
              </a:ext>
            </a:extLst>
          </p:cNvPr>
          <p:cNvSpPr>
            <a:spLocks noGrp="1"/>
          </p:cNvSpPr>
          <p:nvPr>
            <p:ph idx="1"/>
          </p:nvPr>
        </p:nvSpPr>
        <p:spPr>
          <a:xfrm>
            <a:off x="604911" y="717452"/>
            <a:ext cx="10958732" cy="5795890"/>
          </a:xfrm>
        </p:spPr>
        <p:style>
          <a:lnRef idx="2">
            <a:schemeClr val="accent2"/>
          </a:lnRef>
          <a:fillRef idx="1">
            <a:schemeClr val="lt1"/>
          </a:fillRef>
          <a:effectRef idx="0">
            <a:schemeClr val="accent2"/>
          </a:effectRef>
          <a:fontRef idx="minor">
            <a:schemeClr val="dk1"/>
          </a:fontRef>
        </p:style>
        <p:txBody>
          <a:bodyPr>
            <a:normAutofit fontScale="92500"/>
          </a:bodyPr>
          <a:lstStyle/>
          <a:p>
            <a:pPr marL="68580" indent="0" algn="l" rtl="0">
              <a:buNone/>
            </a:pPr>
            <a:r>
              <a:rPr lang="en-US" b="1" dirty="0">
                <a:solidFill>
                  <a:srgbClr val="C00000"/>
                </a:solidFill>
                <a:latin typeface="Times New Roman" panose="02020603050405020304" pitchFamily="18" charset="0"/>
                <a:cs typeface="Times New Roman" panose="02020603050405020304" pitchFamily="18" charset="0"/>
              </a:rPr>
              <a:t>Surgical Management</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If standard medical therapy fails and symptoms persist,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Functional Endoscopic Sinus Surgery (FESS)</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may be indicated to correct structural deformities that obstruct the ostia (openings) of the sinuses. FESS is a minimally invasive surgical procedure that is associated with reduced postoperative discomfort and improvement in the patient’s quality of life. In particular, FESS is associated with either complete or moderate relief of symptoms in more than 85% to 91% of patients. Some of the specific procedures performed include excising and cauterizing nasal polyps, correcting a deviated septum, incising and draining the sinuses, aerating the sinuses, and removing tumors. Antimicrobial agents may be given before and after surgery. Computer-assisted or computer-guided surgery is used to increase the precision of the surgical procedure and minimize complications.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70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38315C-6A02-44C8-A6A5-06E274DF2351}"/>
              </a:ext>
            </a:extLst>
          </p:cNvPr>
          <p:cNvSpPr>
            <a:spLocks noGrp="1"/>
          </p:cNvSpPr>
          <p:nvPr>
            <p:ph idx="1"/>
          </p:nvPr>
        </p:nvSpPr>
        <p:spPr>
          <a:xfrm>
            <a:off x="647114" y="661182"/>
            <a:ext cx="10916529" cy="5852160"/>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just" rtl="0">
              <a:lnSpc>
                <a:spcPct val="170000"/>
              </a:lnSpc>
              <a:buNone/>
            </a:pP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Complications of Sinusitis</a:t>
            </a:r>
          </a:p>
          <a:p>
            <a:pPr algn="just" rtl="0">
              <a:lnSpc>
                <a:spcPct val="170000"/>
              </a:lnSpc>
              <a:buFont typeface="Wingdings" panose="05000000000000000000" pitchFamily="2" charset="2"/>
              <a:buChar char="q"/>
            </a:pPr>
            <a:r>
              <a:rPr kumimoji="0" lang="en-US" sz="2800" i="0" u="none" strike="noStrike" kern="1200" cap="none" spc="0" normalizeH="0" baseline="0" noProof="0" dirty="0">
                <a:ln>
                  <a:noFill/>
                </a:ln>
                <a:solidFill>
                  <a:schemeClr val="tx1"/>
                </a:solidFill>
                <a:uLnTx/>
                <a:uFillTx/>
                <a:latin typeface="Times New Roman" panose="02020603050405020304" pitchFamily="18" charset="0"/>
                <a:ea typeface="Calibri" panose="020F0502020204030204" pitchFamily="34" charset="0"/>
                <a:cs typeface="Times New Roman" panose="02020603050405020304" pitchFamily="18" charset="0"/>
              </a:rPr>
              <a:t>Local complications include osteomyelitis and mucocele  (cyst of the paranasal sinuses). Osteomyelitis requires prolonged antibiotic therapy and at times removal of necrotic bone. </a:t>
            </a:r>
          </a:p>
          <a:p>
            <a:pPr algn="just" rtl="0">
              <a:lnSpc>
                <a:spcPct val="170000"/>
              </a:lnSpc>
              <a:buFont typeface="Wingdings" panose="05000000000000000000" pitchFamily="2" charset="2"/>
              <a:buChar char="q"/>
            </a:pPr>
            <a:r>
              <a:rPr kumimoji="0" lang="en-US" sz="2800" i="0" u="none" strike="noStrike" kern="1200" cap="none" spc="0" normalizeH="0" baseline="0" noProof="0" dirty="0">
                <a:ln>
                  <a:noFill/>
                </a:ln>
                <a:solidFill>
                  <a:schemeClr val="tx1"/>
                </a:solidFill>
                <a:uLnTx/>
                <a:uFillTx/>
                <a:latin typeface="Times New Roman" panose="02020603050405020304" pitchFamily="18" charset="0"/>
                <a:ea typeface="Calibri" panose="020F0502020204030204" pitchFamily="34" charset="0"/>
                <a:cs typeface="Times New Roman" panose="02020603050405020304" pitchFamily="18" charset="0"/>
              </a:rPr>
              <a:t>Intracranial complications, although rare, include cavernous sinus thrombosis, meningitis, brain abscess,  ischemic brain infarction, and severe orbital cellulitis.</a:t>
            </a:r>
          </a:p>
          <a:p>
            <a:pPr algn="just" rtl="0">
              <a:lnSpc>
                <a:spcPct val="170000"/>
              </a:lnSpc>
              <a:buFont typeface="Wingdings" panose="05000000000000000000" pitchFamily="2" charset="2"/>
              <a:buChar char="q"/>
            </a:pPr>
            <a:endParaRPr kumimoji="0" lang="en-US" sz="2800" i="0" u="none" strike="noStrike" kern="1200" cap="none" spc="0" normalizeH="0" baseline="0" noProof="0" dirty="0">
              <a:ln>
                <a:noFill/>
              </a:ln>
              <a:solidFill>
                <a:schemeClr val="tx1"/>
              </a:solidFill>
              <a:uLnTx/>
              <a:uFillTx/>
              <a:latin typeface="Times New Roman" panose="02020603050405020304" pitchFamily="18" charset="0"/>
              <a:ea typeface="Calibri" panose="020F0502020204030204" pitchFamily="34" charset="0"/>
              <a:cs typeface="Times New Roman" panose="02020603050405020304" pitchFamily="18" charset="0"/>
            </a:endParaRPr>
          </a:p>
          <a:p>
            <a:pPr marL="68580" indent="0" algn="just" rtl="0">
              <a:lnSpc>
                <a:spcPct val="170000"/>
              </a:lnSpc>
              <a:buNone/>
            </a:pPr>
            <a:endParaRPr kumimoji="0" lang="en-US" sz="2800" i="0" u="none" strike="noStrike" kern="1200" cap="none" spc="0" normalizeH="0" baseline="0" noProof="0" dirty="0">
              <a:ln>
                <a:noFill/>
              </a:ln>
              <a:solidFill>
                <a:schemeClr val="tx1"/>
              </a:solidFill>
              <a:uLnTx/>
              <a:uFillTx/>
              <a:latin typeface="Times New Roman" panose="02020603050405020304" pitchFamily="18" charset="0"/>
              <a:ea typeface="Calibri" panose="020F0502020204030204" pitchFamily="34" charset="0"/>
              <a:cs typeface="Times New Roman" panose="02020603050405020304" pitchFamily="18" charset="0"/>
            </a:endParaRPr>
          </a:p>
          <a:p>
            <a:pPr marL="68580" indent="0" algn="just" rtl="0">
              <a:lnSpc>
                <a:spcPct val="170000"/>
              </a:lnSpc>
              <a:buNone/>
            </a:pPr>
            <a:endPar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5806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633046"/>
            <a:ext cx="10916529" cy="5936566"/>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l" rtl="0">
              <a:buNone/>
            </a:pP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Tonsillitis</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The tonsils are composed of lymphatic tissue and are situated on each side of the oropharynx.</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Acute tonsillitis can be confused with pharyngitis.</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Chronic tonsillitis is less common and may be mistaken for other disorders such as allergy, asthma, and rhinosinusitis.</a:t>
            </a:r>
          </a:p>
          <a:p>
            <a:pPr algn="just"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a:p>
            <a:pPr marL="68580" indent="0" algn="l"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 </a:t>
            </a:r>
          </a:p>
          <a:p>
            <a:pPr marL="68580" indent="0" algn="l" rtl="0">
              <a:buNone/>
            </a:pPr>
            <a:endPar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1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717452"/>
            <a:ext cx="10916529" cy="5852159"/>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l" rtl="0">
              <a:buNone/>
            </a:pP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Adenoiditis </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The adenoids or pharyngeal tonsils consist of lymphatic tissue near the center of the posterior wall of the nasopharynx.</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 Infection of the adenoids frequently accompanies acute tonsillitis.  Frequently occurring bacterial pathogens include group A beta-hemolytic streptococcal (GABHS), the most common organism.  </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The most common viral pathogen is Epstein–Barr virus, although cytomegalovirus may also cause tonsillitis and adenoiditis. Often thought of as a childhood disorder, tonsillitis can occur in adults.</a:t>
            </a:r>
          </a:p>
        </p:txBody>
      </p:sp>
    </p:spTree>
    <p:extLst>
      <p:ext uri="{BB962C8B-B14F-4D97-AF65-F5344CB8AC3E}">
        <p14:creationId xmlns:p14="http://schemas.microsoft.com/office/powerpoint/2010/main" val="2198234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717452"/>
            <a:ext cx="10916529" cy="5852159"/>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l" rtl="0">
              <a:buNone/>
            </a:pP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TONSILLITIS</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 Inflammation of the tonsils.</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It may be acute or chronic</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More common in children than adults.</a:t>
            </a:r>
          </a:p>
          <a:p>
            <a:pPr marL="68580" indent="0" algn="l" rtl="0">
              <a:lnSpc>
                <a:spcPct val="150000"/>
              </a:lnSpc>
              <a:buNone/>
            </a:pPr>
            <a:r>
              <a:rPr lang="en-US" sz="2800" b="1" dirty="0">
                <a:solidFill>
                  <a:srgbClr val="C00000"/>
                </a:solidFill>
                <a:effectLst>
                  <a:outerShdw blurRad="38100" dist="38100" dir="2700000" algn="tl">
                    <a:srgbClr val="000000">
                      <a:alpha val="43137"/>
                    </a:srgbClr>
                  </a:outerShdw>
                </a:effectLst>
                <a:latin typeface="Times New Roman"/>
                <a:cs typeface="Times New Roman"/>
              </a:rPr>
              <a:t>C</a:t>
            </a:r>
            <a:r>
              <a:rPr lang="en-US" sz="2800" b="1" spc="-25" dirty="0">
                <a:solidFill>
                  <a:srgbClr val="C00000"/>
                </a:solidFill>
                <a:effectLst>
                  <a:outerShdw blurRad="38100" dist="38100" dir="2700000" algn="tl">
                    <a:srgbClr val="000000">
                      <a:alpha val="43137"/>
                    </a:srgbClr>
                  </a:outerShdw>
                </a:effectLst>
                <a:latin typeface="Times New Roman"/>
                <a:cs typeface="Times New Roman"/>
              </a:rPr>
              <a:t>A</a:t>
            </a:r>
            <a:r>
              <a:rPr lang="en-US" sz="2800" b="1" dirty="0">
                <a:solidFill>
                  <a:srgbClr val="C00000"/>
                </a:solidFill>
                <a:effectLst>
                  <a:outerShdw blurRad="38100" dist="38100" dir="2700000" algn="tl">
                    <a:srgbClr val="000000">
                      <a:alpha val="43137"/>
                    </a:srgbClr>
                  </a:outerShdw>
                </a:effectLst>
                <a:latin typeface="Times New Roman"/>
                <a:cs typeface="Times New Roman"/>
              </a:rPr>
              <a:t>USES</a:t>
            </a:r>
          </a:p>
          <a:p>
            <a:pPr marL="68580" indent="0" algn="just" rtl="0">
              <a:buNone/>
            </a:pPr>
            <a:r>
              <a:rPr lang="en-US" sz="2800" dirty="0">
                <a:solidFill>
                  <a:schemeClr val="tx1"/>
                </a:solidFill>
                <a:latin typeface="Times New Roman" panose="02020603050405020304" pitchFamily="18" charset="0"/>
                <a:cs typeface="Times New Roman" panose="02020603050405020304" pitchFamily="18" charset="0"/>
              </a:rPr>
              <a:t>Tonsillitis can occur through infected droplets with bacterial or viral such as:-</a:t>
            </a:r>
          </a:p>
          <a:p>
            <a:pPr algn="l" rtl="0">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 Streptococcus bacteria.</a:t>
            </a:r>
          </a:p>
          <a:p>
            <a:pPr algn="l" rtl="0">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 Adenovirus.</a:t>
            </a:r>
          </a:p>
        </p:txBody>
      </p:sp>
      <p:pic>
        <p:nvPicPr>
          <p:cNvPr id="2" name="Picture 1">
            <a:extLst>
              <a:ext uri="{FF2B5EF4-FFF2-40B4-BE49-F238E27FC236}">
                <a16:creationId xmlns:a16="http://schemas.microsoft.com/office/drawing/2014/main" id="{69F0093D-74BD-4896-9235-424AE6633AB1}"/>
              </a:ext>
            </a:extLst>
          </p:cNvPr>
          <p:cNvPicPr>
            <a:picLocks noChangeAspect="1"/>
          </p:cNvPicPr>
          <p:nvPr/>
        </p:nvPicPr>
        <p:blipFill>
          <a:blip r:embed="rId2"/>
          <a:stretch>
            <a:fillRect/>
          </a:stretch>
        </p:blipFill>
        <p:spPr>
          <a:xfrm>
            <a:off x="6822831" y="815927"/>
            <a:ext cx="4722055" cy="3108959"/>
          </a:xfrm>
          <a:prstGeom prst="rect">
            <a:avLst/>
          </a:prstGeom>
        </p:spPr>
      </p:pic>
    </p:spTree>
    <p:extLst>
      <p:ext uri="{BB962C8B-B14F-4D97-AF65-F5344CB8AC3E}">
        <p14:creationId xmlns:p14="http://schemas.microsoft.com/office/powerpoint/2010/main" val="3095621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3127ACB6-40B8-409D-903C-BC37634448A1}"/>
              </a:ext>
            </a:extLst>
          </p:cNvPr>
          <p:cNvPicPr>
            <a:picLocks noGrp="1" noChangeAspect="1"/>
          </p:cNvPicPr>
          <p:nvPr>
            <p:ph idx="1"/>
          </p:nvPr>
        </p:nvPicPr>
        <p:blipFill>
          <a:blip r:embed="rId2"/>
          <a:stretch>
            <a:fillRect/>
          </a:stretch>
        </p:blipFill>
        <p:spPr>
          <a:xfrm>
            <a:off x="633046" y="674688"/>
            <a:ext cx="10958732" cy="5894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5728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675248"/>
            <a:ext cx="10916529" cy="5894363"/>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l" rtl="0">
              <a:buNone/>
            </a:pP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Predisposing factors</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Foods with artificial colors and preservatives.</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Cold foods, cold drinks, ice creams.</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Changes in weather.</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Air pollution.</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Sour fruits.</a:t>
            </a:r>
          </a:p>
        </p:txBody>
      </p:sp>
    </p:spTree>
    <p:extLst>
      <p:ext uri="{BB962C8B-B14F-4D97-AF65-F5344CB8AC3E}">
        <p14:creationId xmlns:p14="http://schemas.microsoft.com/office/powerpoint/2010/main" val="3715170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0DB7836E-B7AF-4F64-8C71-3AB370F6C667}"/>
              </a:ext>
            </a:extLst>
          </p:cNvPr>
          <p:cNvPicPr>
            <a:picLocks noGrp="1" noChangeAspect="1"/>
          </p:cNvPicPr>
          <p:nvPr>
            <p:ph idx="1"/>
          </p:nvPr>
        </p:nvPicPr>
        <p:blipFill>
          <a:blip r:embed="rId2"/>
          <a:stretch>
            <a:fillRect/>
          </a:stretch>
        </p:blipFill>
        <p:spPr>
          <a:xfrm>
            <a:off x="633046" y="689317"/>
            <a:ext cx="10944665" cy="58099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731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3403" y="743884"/>
            <a:ext cx="10543176" cy="1143000"/>
          </a:xfrm>
        </p:spPr>
        <p:style>
          <a:lnRef idx="2">
            <a:schemeClr val="dk1"/>
          </a:lnRef>
          <a:fillRef idx="1">
            <a:schemeClr val="lt1"/>
          </a:fillRef>
          <a:effectRef idx="0">
            <a:schemeClr val="dk1"/>
          </a:effectRef>
          <a:fontRef idx="minor">
            <a:schemeClr val="dk1"/>
          </a:fontRef>
        </p:style>
        <p:txBody>
          <a:bodyPr>
            <a:normAutofit/>
          </a:bodyPr>
          <a:lstStyle/>
          <a:p>
            <a:pPr algn="ctr">
              <a:lnSpc>
                <a:spcPct val="85000"/>
              </a:lnSpc>
            </a:pPr>
            <a:r>
              <a:rPr lang="en-US" sz="5400" b="1" dirty="0">
                <a:ln/>
                <a:solidFill>
                  <a:srgbClr val="C00000"/>
                </a:solidFill>
                <a:effectLst>
                  <a:glow rad="101600">
                    <a:srgbClr val="5B9BD5">
                      <a:satMod val="175000"/>
                      <a:alpha val="40000"/>
                    </a:srgbClr>
                  </a:glow>
                  <a:outerShdw blurRad="38100" dist="19050" dir="2700000" algn="tl" rotWithShape="0">
                    <a:prstClr val="black">
                      <a:lumMod val="50000"/>
                      <a:alpha val="40000"/>
                    </a:prstClr>
                  </a:outerShdw>
                </a:effectLst>
                <a:latin typeface="Gabriola" pitchFamily="82" charset="0"/>
              </a:rPr>
              <a:t>        Learning Objectives</a:t>
            </a:r>
            <a:endParaRPr lang="ar-SA" sz="5400" b="1" dirty="0">
              <a:ln/>
              <a:solidFill>
                <a:srgbClr val="C00000"/>
              </a:solidFill>
              <a:effectLst>
                <a:glow rad="101600">
                  <a:srgbClr val="5B9BD5">
                    <a:satMod val="175000"/>
                    <a:alpha val="40000"/>
                  </a:srgbClr>
                </a:glow>
                <a:outerShdw blurRad="38100" dist="19050" dir="2700000" algn="tl" rotWithShape="0">
                  <a:prstClr val="black">
                    <a:lumMod val="50000"/>
                    <a:alpha val="40000"/>
                  </a:prstClr>
                </a:outerShdw>
              </a:effectLst>
              <a:latin typeface="Gabriola" pitchFamily="82" charset="0"/>
            </a:endParaRPr>
          </a:p>
        </p:txBody>
      </p:sp>
      <p:sp>
        <p:nvSpPr>
          <p:cNvPr id="3" name="عنصر نائب للمحتوى 2"/>
          <p:cNvSpPr>
            <a:spLocks noGrp="1"/>
          </p:cNvSpPr>
          <p:nvPr>
            <p:ph idx="1"/>
          </p:nvPr>
        </p:nvSpPr>
        <p:spPr>
          <a:xfrm>
            <a:off x="725214" y="2059635"/>
            <a:ext cx="10543176" cy="3919134"/>
          </a:xfrm>
        </p:spPr>
        <p:style>
          <a:lnRef idx="2">
            <a:schemeClr val="dk1"/>
          </a:lnRef>
          <a:fillRef idx="1">
            <a:schemeClr val="lt1"/>
          </a:fillRef>
          <a:effectRef idx="0">
            <a:schemeClr val="dk1"/>
          </a:effectRef>
          <a:fontRef idx="minor">
            <a:schemeClr val="dk1"/>
          </a:fontRef>
        </p:style>
        <p:txBody>
          <a:bodyPr>
            <a:normAutofit/>
          </a:bodyPr>
          <a:lstStyle/>
          <a:p>
            <a:pPr marL="12700" indent="0" algn="just" rtl="0">
              <a:spcBef>
                <a:spcPts val="675"/>
              </a:spcBef>
              <a:buClrTx/>
              <a:buSzTx/>
              <a:buNone/>
              <a:tabLst>
                <a:tab pos="354965" algn="l"/>
                <a:tab pos="355600" algn="l"/>
              </a:tabLst>
              <a:defRPr/>
            </a:pPr>
            <a:r>
              <a:rPr lang="en-US" sz="2800" dirty="0">
                <a:solidFill>
                  <a:srgbClr val="C00000"/>
                </a:solidFill>
                <a:latin typeface="Trebuchet MS"/>
              </a:rPr>
              <a:t>On completion of this chapter, the student will be able to identify</a:t>
            </a:r>
          </a:p>
          <a:p>
            <a:pPr marL="355600" marR="0" lvl="0" indent="-342900" algn="l" defTabSz="914400" rtl="0" eaLnBrk="1" fontAlgn="auto" latinLnBrk="0" hangingPunct="1">
              <a:lnSpc>
                <a:spcPct val="100000"/>
              </a:lnSpc>
              <a:spcBef>
                <a:spcPts val="675"/>
              </a:spcBef>
              <a:spcAft>
                <a:spcPts val="0"/>
              </a:spcAft>
              <a:buClrTx/>
              <a:buSzTx/>
              <a:buFontTx/>
              <a:buChar char="•"/>
              <a:tabLst>
                <a:tab pos="354965" algn="l"/>
                <a:tab pos="355600" algn="l"/>
              </a:tabLst>
              <a:defRPr/>
            </a:pPr>
            <a:r>
              <a:rPr lang="en-US" sz="2800" dirty="0">
                <a:solidFill>
                  <a:srgbClr val="C00000"/>
                </a:solidFill>
                <a:latin typeface="Trebuchet MS"/>
                <a:cs typeface="Trebuchet MS"/>
              </a:rPr>
              <a:t>Sinusitis</a:t>
            </a:r>
          </a:p>
          <a:p>
            <a:pPr marL="355600" marR="0" lvl="0" indent="-342900" algn="l" defTabSz="914400" rtl="0" eaLnBrk="1" fontAlgn="auto" latinLnBrk="0" hangingPunct="1">
              <a:lnSpc>
                <a:spcPct val="100000"/>
              </a:lnSpc>
              <a:spcBef>
                <a:spcPts val="675"/>
              </a:spcBef>
              <a:spcAft>
                <a:spcPts val="0"/>
              </a:spcAft>
              <a:buClrTx/>
              <a:buSzTx/>
              <a:buFontTx/>
              <a:buChar char="•"/>
              <a:tabLst>
                <a:tab pos="354965" algn="l"/>
                <a:tab pos="355600" algn="l"/>
              </a:tabLst>
              <a:defRPr/>
            </a:pPr>
            <a:r>
              <a:rPr lang="en-US" sz="2800" dirty="0">
                <a:solidFill>
                  <a:srgbClr val="C00000"/>
                </a:solidFill>
                <a:latin typeface="Trebuchet MS"/>
                <a:cs typeface="Trebuchet MS"/>
              </a:rPr>
              <a:t>Tonsillitis</a:t>
            </a:r>
          </a:p>
          <a:p>
            <a:pPr marL="355600" marR="0" lvl="0" indent="-342900" algn="l" defTabSz="914400" rtl="0" eaLnBrk="1" fontAlgn="auto" latinLnBrk="0" hangingPunct="1">
              <a:lnSpc>
                <a:spcPct val="100000"/>
              </a:lnSpc>
              <a:spcBef>
                <a:spcPts val="675"/>
              </a:spcBef>
              <a:spcAft>
                <a:spcPts val="0"/>
              </a:spcAft>
              <a:buClrTx/>
              <a:buSzTx/>
              <a:buFontTx/>
              <a:buChar char="•"/>
              <a:tabLst>
                <a:tab pos="354965" algn="l"/>
                <a:tab pos="355600" algn="l"/>
              </a:tabLst>
              <a:defRPr/>
            </a:pPr>
            <a:r>
              <a:rPr lang="en-US" sz="2800" dirty="0">
                <a:solidFill>
                  <a:srgbClr val="C00000"/>
                </a:solidFill>
                <a:latin typeface="Trebuchet MS"/>
                <a:cs typeface="Trebuchet MS"/>
              </a:rPr>
              <a:t>Otitis media</a:t>
            </a:r>
          </a:p>
          <a:p>
            <a:pPr marL="12700" marR="0" lvl="0" indent="0" algn="l" defTabSz="914400" rtl="0" eaLnBrk="1" fontAlgn="auto" latinLnBrk="0" hangingPunct="1">
              <a:lnSpc>
                <a:spcPct val="100000"/>
              </a:lnSpc>
              <a:spcBef>
                <a:spcPts val="675"/>
              </a:spcBef>
              <a:spcAft>
                <a:spcPts val="0"/>
              </a:spcAft>
              <a:buClrTx/>
              <a:buSzTx/>
              <a:buNone/>
              <a:tabLst>
                <a:tab pos="354965" algn="l"/>
                <a:tab pos="355600" algn="l"/>
              </a:tabLst>
              <a:defRPr/>
            </a:pPr>
            <a:endParaRPr lang="en-US" sz="2800" dirty="0">
              <a:solidFill>
                <a:srgbClr val="C00000"/>
              </a:solidFill>
              <a:latin typeface="Trebuchet MS"/>
              <a:cs typeface="Trebuchet MS"/>
            </a:endParaRPr>
          </a:p>
        </p:txBody>
      </p:sp>
    </p:spTree>
    <p:extLst>
      <p:ext uri="{BB962C8B-B14F-4D97-AF65-F5344CB8AC3E}">
        <p14:creationId xmlns:p14="http://schemas.microsoft.com/office/powerpoint/2010/main" val="3809751897"/>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675248"/>
            <a:ext cx="10916529" cy="5894363"/>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l" rtl="0">
              <a:buNone/>
            </a:pP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Manifestations</a:t>
            </a:r>
          </a:p>
          <a:p>
            <a:pPr marL="68580" indent="0" algn="l"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1- Red and swollen tonsils.                3- Enlarged lymph nodes in the neck.   2- White spots on the tonsils.             4- Fever.</a:t>
            </a:r>
          </a:p>
          <a:p>
            <a:pPr marL="68580" indent="0" algn="l"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5-Mild to a severe sore throat.           6- Difficulty	swallowing.</a:t>
            </a:r>
          </a:p>
          <a:p>
            <a:pPr marL="68580" indent="0" algn="l"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7- Mouth-breathing foul-smelling breath.</a:t>
            </a:r>
          </a:p>
          <a:p>
            <a:pPr marL="68580" indent="0" algn="l"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8- Muscle and joint pain.                   9- Chills.</a:t>
            </a:r>
          </a:p>
          <a:p>
            <a:pPr marL="68580" indent="0" algn="l"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10- Malaise.                                       11- Headache.</a:t>
            </a:r>
          </a:p>
          <a:p>
            <a:pPr marL="68580" indent="0" algn="l"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12- Pain, commonly referred to as the ears.</a:t>
            </a:r>
          </a:p>
          <a:p>
            <a:pPr marL="68580" indent="0" algn="l" rtl="0">
              <a:lnSpc>
                <a:spcPct val="150000"/>
              </a:lnSpc>
              <a:buNone/>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21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675248"/>
            <a:ext cx="10916529" cy="5894363"/>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l" rtl="0">
              <a:buNone/>
            </a:pP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Nursing Process To Pt. With Upper Airway Infection</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Ineffective airway clearance related to excessive mucus production secondary to retained secretions and inflammation.</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Planning:- maintenance of a patent airway.</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Acute pain related to upper airway irritation secondary to an infection.</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Planning:- Relief of pain.</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Increase body temperature related to the infectious process.</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Planning:- The patient will have a temperature lower than (39.4°C).</a:t>
            </a:r>
          </a:p>
          <a:p>
            <a:pPr algn="l" rtl="0">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959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675248"/>
            <a:ext cx="10916529" cy="5894363"/>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68580" indent="0" algn="l" rtl="0">
              <a:buNone/>
            </a:pP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NURSING INTERVENTION</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Increasing fluid intake helps thin the mucus.</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Use of room vaporizers or steam inhalation also loosens secretions and reduces inflammation of the mucous membranes.</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Keep the patient with sinusitis or rhinitis in the upright position to enhance drainage from the sinuses.</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Use hot packs to relieve the congestion of sinusitis and promote drainage, and warm-water gargles or irrigations to relieve the pain of a sore throat. </a:t>
            </a:r>
          </a:p>
          <a:p>
            <a:pPr algn="l"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139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675248"/>
            <a:ext cx="10916529" cy="5894363"/>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68580" indent="0" algn="l" rtl="0">
              <a:buNone/>
            </a:pP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NURSING INTERVENTION</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Provide a rest period to relieve the generalized discomfort and fever that accompany many upper airway conditions.</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Instructs the patient in general hygiene techniques to prevent the spread of infection.</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Use topical or systemic medications to relieve nasal or throat congestion as prescribed.</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Encourages the patient to take analgesics, such as acetaminophen with codeine, as prescribed, to relieve discomfort.</a:t>
            </a:r>
          </a:p>
          <a:p>
            <a:pPr algn="just"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a:p>
            <a:pPr algn="just"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83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675248"/>
            <a:ext cx="10916529" cy="5894363"/>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68580" indent="0" algn="l" rtl="0">
              <a:buNone/>
            </a:pP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NURSING INTERVENTION</a:t>
            </a:r>
          </a:p>
          <a:p>
            <a:pPr algn="just" rtl="0">
              <a:lnSpc>
                <a:spcPct val="150000"/>
              </a:lnSpc>
              <a:buFont typeface="Wingdings" panose="05000000000000000000" pitchFamily="2" charset="2"/>
              <a:buChar char="q"/>
            </a:pPr>
            <a:r>
              <a:rPr lang="en-US" sz="2800" b="1" dirty="0">
                <a:solidFill>
                  <a:srgbClr val="FF0000"/>
                </a:solidFill>
                <a:latin typeface="Times New Roman" panose="02020603050405020304" pitchFamily="18" charset="0"/>
                <a:cs typeface="Times New Roman" panose="02020603050405020304" pitchFamily="18" charset="0"/>
              </a:rPr>
              <a:t>Tonsillectomy</a:t>
            </a:r>
            <a:r>
              <a:rPr lang="en-US" sz="2800" dirty="0">
                <a:solidFill>
                  <a:schemeClr val="tx1"/>
                </a:solidFill>
                <a:latin typeface="Times New Roman" panose="02020603050405020304" pitchFamily="18" charset="0"/>
                <a:cs typeface="Times New Roman" panose="02020603050405020304" pitchFamily="18" charset="0"/>
              </a:rPr>
              <a:t> (with or without adenoidectomy) continues to be a commonly performed surgical procedure and remains the treatment of choice for patients with chronic tonsillitis.</a:t>
            </a:r>
          </a:p>
          <a:p>
            <a:pPr algn="just" rtl="0">
              <a:lnSpc>
                <a:spcPct val="150000"/>
              </a:lnSpc>
              <a:buFont typeface="Wingdings" panose="05000000000000000000" pitchFamily="2" charset="2"/>
              <a:buChar char="q"/>
            </a:pPr>
            <a:r>
              <a:rPr lang="en-US" sz="2800" b="1" dirty="0">
                <a:solidFill>
                  <a:srgbClr val="FF0000"/>
                </a:solidFill>
                <a:latin typeface="Times New Roman" panose="02020603050405020304" pitchFamily="18" charset="0"/>
                <a:cs typeface="Times New Roman" panose="02020603050405020304" pitchFamily="18" charset="0"/>
              </a:rPr>
              <a:t>Indications of Tonsillectomy  </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The patient has had repeated episodes of tonsillitis despite antibiotic therapy; hypertrophy of the tonsils and adenoids that could cause obstruction and obstructive sleep apnea; repeated attacks of purulent otitis media; and suspected hearing loss due to serous otitis media that has occurred in association with enlarged tonsils and adenoids.</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chronic nasal airway obstruction, chronic rhinorrhea, obstruction of the eustachian tube with related ear infections, and abnormal speech. </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The patient has developed a peritonsillar abscess that occludes the pharynx, making swallowing difficult and endangering the patency of the airway (particularly during sleep). </a:t>
            </a:r>
          </a:p>
          <a:p>
            <a:pPr algn="just"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972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675248"/>
            <a:ext cx="10916529" cy="5894363"/>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l" rtl="0">
              <a:lnSpc>
                <a:spcPct val="150000"/>
              </a:lnSpc>
              <a:buNone/>
            </a:pP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Otitis Media  </a:t>
            </a:r>
          </a:p>
          <a:p>
            <a:pPr marL="68580" indent="0" algn="just"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Acute otitis media (AOM) is an acute infection of the middle ear, lasting less than 6 weeks. Pathogens that cause AOM are usually bacterial or viral and enter the middle ear after Eustachian tube dysfunction caused by obstruction related to upper respiratory infections, inflammation of surrounding structures (e.g., rhino sinusitis, adenoid hypertrophy), or allergic reactions (e.g., allergic rhinitis).</a:t>
            </a:r>
          </a:p>
        </p:txBody>
      </p:sp>
    </p:spTree>
    <p:extLst>
      <p:ext uri="{BB962C8B-B14F-4D97-AF65-F5344CB8AC3E}">
        <p14:creationId xmlns:p14="http://schemas.microsoft.com/office/powerpoint/2010/main" val="747978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5D9F3247-5CD3-41D1-B924-8224C7DFCE1D}"/>
              </a:ext>
            </a:extLst>
          </p:cNvPr>
          <p:cNvPicPr>
            <a:picLocks noGrp="1" noChangeAspect="1"/>
          </p:cNvPicPr>
          <p:nvPr>
            <p:ph idx="1"/>
          </p:nvPr>
        </p:nvPicPr>
        <p:blipFill>
          <a:blip r:embed="rId2"/>
          <a:stretch>
            <a:fillRect/>
          </a:stretch>
        </p:blipFill>
        <p:spPr>
          <a:xfrm>
            <a:off x="604911" y="773723"/>
            <a:ext cx="5359791" cy="5641146"/>
          </a:xfrm>
          <a:prstGeom prst="rect">
            <a:avLst/>
          </a:prstGeom>
        </p:spPr>
      </p:pic>
      <p:pic>
        <p:nvPicPr>
          <p:cNvPr id="3" name="Picture 2">
            <a:extLst>
              <a:ext uri="{FF2B5EF4-FFF2-40B4-BE49-F238E27FC236}">
                <a16:creationId xmlns:a16="http://schemas.microsoft.com/office/drawing/2014/main" id="{E8B30EE1-F962-4310-ABD6-1AA6A4839F50}"/>
              </a:ext>
            </a:extLst>
          </p:cNvPr>
          <p:cNvPicPr>
            <a:picLocks noChangeAspect="1"/>
          </p:cNvPicPr>
          <p:nvPr/>
        </p:nvPicPr>
        <p:blipFill>
          <a:blip r:embed="rId3"/>
          <a:stretch>
            <a:fillRect/>
          </a:stretch>
        </p:blipFill>
        <p:spPr>
          <a:xfrm>
            <a:off x="6096000" y="1012874"/>
            <a:ext cx="5491089" cy="5394280"/>
          </a:xfrm>
          <a:prstGeom prst="rect">
            <a:avLst/>
          </a:prstGeom>
        </p:spPr>
      </p:pic>
    </p:spTree>
    <p:extLst>
      <p:ext uri="{BB962C8B-B14F-4D97-AF65-F5344CB8AC3E}">
        <p14:creationId xmlns:p14="http://schemas.microsoft.com/office/powerpoint/2010/main" val="3125410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675248"/>
            <a:ext cx="10916529" cy="5894363"/>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l" rtl="0">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CAUSES</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Bacterial infection (streptococcus pneumonia,  &amp;Haemophilus influenza).</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Chronic upper respiratory infections.</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Other diseases such as (down syndrome, cystic fibrosis, and cleft palate).</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Chronic exposure to secondhand cigarette smoke.</a:t>
            </a:r>
          </a:p>
          <a:p>
            <a:pPr marL="68580" indent="0" algn="l" rtl="0">
              <a:buNone/>
            </a:pPr>
            <a:endParaRPr lang="en-US" sz="2800" dirty="0">
              <a:solidFill>
                <a:schemeClr val="tx1"/>
              </a:solidFill>
              <a:latin typeface="Times New Roman" panose="02020603050405020304" pitchFamily="18" charset="0"/>
              <a:cs typeface="Times New Roman" panose="02020603050405020304" pitchFamily="18" charset="0"/>
            </a:endParaRPr>
          </a:p>
          <a:p>
            <a:pPr marL="68580" indent="0" algn="l" rtl="0">
              <a:buNone/>
            </a:pPr>
            <a:endParaRPr lang="en-US" sz="2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976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675248"/>
            <a:ext cx="10916529" cy="5894363"/>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l" rtl="0">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PATHOPHYSIOLOGY</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Bacteria can enter after eustachian tube dysfunction caused by obstruction from contaminated secretions in the nasopharynx to the middle ear from a tympanic membrane perforation.</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It can result from inflammation of surrounding structures  (eg, rhinosinusitis, adenoid hypertrophy), or allergic reactions (eg, allergic rhinitis). </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Conductive hearing loss resulting in a purulent exudate  which is usually present in the middle ear. </a:t>
            </a:r>
          </a:p>
          <a:p>
            <a:pPr algn="just"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a:p>
            <a:pPr marL="68580" indent="0" algn="l" rtl="0">
              <a:buNone/>
            </a:pPr>
            <a:endParaRPr lang="en-US" sz="2800" dirty="0">
              <a:solidFill>
                <a:schemeClr val="tx1"/>
              </a:solidFill>
              <a:latin typeface="Times New Roman" panose="02020603050405020304" pitchFamily="18" charset="0"/>
              <a:cs typeface="Times New Roman" panose="02020603050405020304" pitchFamily="18" charset="0"/>
            </a:endParaRPr>
          </a:p>
          <a:p>
            <a:pPr marL="68580" indent="0" algn="l" rtl="0">
              <a:buNone/>
            </a:pPr>
            <a:endParaRPr lang="en-US" sz="2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560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675248"/>
            <a:ext cx="10916529" cy="5894363"/>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l" rtl="0">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MANIFESTATIONS</a:t>
            </a:r>
          </a:p>
          <a:p>
            <a:pPr marL="68580" indent="0" algn="l" rtl="0">
              <a:lnSpc>
                <a:spcPct val="150000"/>
              </a:lnSpc>
              <a:buNone/>
            </a:pPr>
            <a:r>
              <a:rPr lang="en-US" dirty="0">
                <a:solidFill>
                  <a:schemeClr val="tx1"/>
                </a:solidFill>
                <a:latin typeface="Times New Roman" panose="02020603050405020304" pitchFamily="18" charset="0"/>
                <a:cs typeface="Times New Roman" panose="02020603050405020304" pitchFamily="18" charset="0"/>
              </a:rPr>
              <a:t>1- Otalgia.</a:t>
            </a:r>
          </a:p>
          <a:p>
            <a:pPr marL="68580" indent="0" algn="l" rtl="0">
              <a:lnSpc>
                <a:spcPct val="150000"/>
              </a:lnSpc>
              <a:buNone/>
            </a:pPr>
            <a:r>
              <a:rPr lang="en-US" dirty="0">
                <a:solidFill>
                  <a:schemeClr val="tx1"/>
                </a:solidFill>
                <a:latin typeface="Times New Roman" panose="02020603050405020304" pitchFamily="18" charset="0"/>
                <a:cs typeface="Times New Roman" panose="02020603050405020304" pitchFamily="18" charset="0"/>
              </a:rPr>
              <a:t>2- Discharge from the ear. </a:t>
            </a:r>
            <a:endParaRPr lang="ar-IQ" dirty="0">
              <a:solidFill>
                <a:schemeClr val="tx1"/>
              </a:solidFill>
              <a:latin typeface="Times New Roman" panose="02020603050405020304" pitchFamily="18" charset="0"/>
              <a:cs typeface="Times New Roman" panose="02020603050405020304" pitchFamily="18" charset="0"/>
            </a:endParaRPr>
          </a:p>
          <a:p>
            <a:pPr marL="68580" indent="0" algn="l" rtl="0">
              <a:lnSpc>
                <a:spcPct val="150000"/>
              </a:lnSpc>
              <a:buNone/>
            </a:pPr>
            <a:r>
              <a:rPr lang="en-US" dirty="0">
                <a:solidFill>
                  <a:schemeClr val="tx1"/>
                </a:solidFill>
                <a:latin typeface="Times New Roman" panose="02020603050405020304" pitchFamily="18" charset="0"/>
                <a:cs typeface="Times New Roman" panose="02020603050405020304" pitchFamily="18" charset="0"/>
              </a:rPr>
              <a:t>3- Fever.</a:t>
            </a:r>
          </a:p>
          <a:p>
            <a:pPr marL="68580" indent="0" algn="l" rtl="0">
              <a:lnSpc>
                <a:spcPct val="150000"/>
              </a:lnSpc>
              <a:buNone/>
            </a:pPr>
            <a:r>
              <a:rPr lang="en-US" dirty="0">
                <a:solidFill>
                  <a:schemeClr val="tx1"/>
                </a:solidFill>
                <a:latin typeface="Times New Roman" panose="02020603050405020304" pitchFamily="18" charset="0"/>
                <a:cs typeface="Times New Roman" panose="02020603050405020304" pitchFamily="18" charset="0"/>
              </a:rPr>
              <a:t>4. Hearing loss.</a:t>
            </a:r>
            <a:endParaRPr lang="ar-IQ" dirty="0">
              <a:solidFill>
                <a:schemeClr val="tx1"/>
              </a:solidFill>
              <a:latin typeface="Times New Roman" panose="02020603050405020304" pitchFamily="18" charset="0"/>
              <a:cs typeface="Times New Roman" panose="02020603050405020304" pitchFamily="18" charset="0"/>
            </a:endParaRPr>
          </a:p>
          <a:p>
            <a:pPr marL="68580" indent="0" algn="l" rtl="0">
              <a:lnSpc>
                <a:spcPct val="150000"/>
              </a:lnSpc>
              <a:buNone/>
            </a:pPr>
            <a:r>
              <a:rPr lang="en-US" dirty="0">
                <a:solidFill>
                  <a:schemeClr val="tx1"/>
                </a:solidFill>
                <a:latin typeface="Times New Roman" panose="02020603050405020304" pitchFamily="18" charset="0"/>
                <a:cs typeface="Times New Roman" panose="02020603050405020304" pitchFamily="18" charset="0"/>
              </a:rPr>
              <a:t>5- Erythematous of the tympanic membrane and often bulging. </a:t>
            </a:r>
          </a:p>
          <a:p>
            <a:pPr marL="68580" indent="0" algn="l" rtl="0">
              <a:lnSpc>
                <a:spcPct val="150000"/>
              </a:lnSpc>
              <a:buNone/>
            </a:pPr>
            <a:r>
              <a:rPr lang="en-US" dirty="0">
                <a:solidFill>
                  <a:schemeClr val="tx1"/>
                </a:solidFill>
                <a:latin typeface="Times New Roman" panose="02020603050405020304" pitchFamily="18" charset="0"/>
                <a:cs typeface="Times New Roman" panose="02020603050405020304" pitchFamily="18" charset="0"/>
              </a:rPr>
              <a:t>6- Headache.</a:t>
            </a:r>
          </a:p>
          <a:p>
            <a:pPr marL="68580" indent="0" algn="l" rtl="0">
              <a:lnSpc>
                <a:spcPct val="150000"/>
              </a:lnSpc>
              <a:buNone/>
            </a:pPr>
            <a:r>
              <a:rPr lang="en-US" dirty="0">
                <a:solidFill>
                  <a:schemeClr val="tx1"/>
                </a:solidFill>
                <a:latin typeface="Times New Roman" panose="02020603050405020304" pitchFamily="18" charset="0"/>
                <a:cs typeface="Times New Roman" panose="02020603050405020304" pitchFamily="18" charset="0"/>
              </a:rPr>
              <a:t>7- Irritability.</a:t>
            </a:r>
            <a:endParaRPr lang="ar-IQ" dirty="0">
              <a:solidFill>
                <a:schemeClr val="tx1"/>
              </a:solidFill>
              <a:latin typeface="Times New Roman" panose="02020603050405020304" pitchFamily="18" charset="0"/>
              <a:cs typeface="Times New Roman" panose="02020603050405020304" pitchFamily="18" charset="0"/>
            </a:endParaRPr>
          </a:p>
          <a:p>
            <a:pPr algn="just"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a:p>
            <a:pPr marL="68580" indent="0" algn="l" rtl="0">
              <a:buNone/>
            </a:pPr>
            <a:endParaRPr lang="en-US" sz="2800" dirty="0">
              <a:solidFill>
                <a:schemeClr val="tx1"/>
              </a:solidFill>
              <a:latin typeface="Times New Roman" panose="02020603050405020304" pitchFamily="18" charset="0"/>
              <a:cs typeface="Times New Roman" panose="02020603050405020304" pitchFamily="18" charset="0"/>
            </a:endParaRPr>
          </a:p>
          <a:p>
            <a:pPr marL="68580" indent="0" algn="l" rtl="0">
              <a:buNone/>
            </a:pPr>
            <a:endParaRPr lang="en-US" sz="2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48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249" y="573403"/>
            <a:ext cx="5420751"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4400" b="1" dirty="0">
                <a:ln/>
                <a:solidFill>
                  <a:srgbClr val="C00000"/>
                </a:solidFill>
                <a:effectLst>
                  <a:glow rad="101600">
                    <a:srgbClr val="5B9BD5">
                      <a:satMod val="175000"/>
                      <a:alpha val="40000"/>
                    </a:srgbClr>
                  </a:glow>
                  <a:outerShdw blurRad="38100" dist="19050" dir="2700000" algn="tl" rotWithShape="0">
                    <a:prstClr val="black">
                      <a:lumMod val="50000"/>
                      <a:alpha val="40000"/>
                    </a:prstClr>
                  </a:outerShdw>
                </a:effectLst>
                <a:latin typeface="Gabriola" pitchFamily="82" charset="0"/>
                <a:ea typeface="+mj-ea"/>
                <a:cs typeface="+mj-cs"/>
              </a:rPr>
              <a:t>  Rhinosinusitis</a:t>
            </a:r>
            <a:endParaRPr lang="ar-IQ" sz="4400" b="1" dirty="0">
              <a:ln/>
              <a:solidFill>
                <a:srgbClr val="C00000"/>
              </a:solidFill>
              <a:effectLst>
                <a:glow rad="101600">
                  <a:srgbClr val="5B9BD5">
                    <a:satMod val="175000"/>
                    <a:alpha val="40000"/>
                  </a:srgbClr>
                </a:glow>
                <a:outerShdw blurRad="38100" dist="19050" dir="2700000" algn="tl" rotWithShape="0">
                  <a:prstClr val="black">
                    <a:lumMod val="50000"/>
                    <a:alpha val="40000"/>
                  </a:prstClr>
                </a:outerShdw>
              </a:effectLst>
              <a:latin typeface="Gabriola" pitchFamily="82" charset="0"/>
              <a:ea typeface="+mj-ea"/>
              <a:cs typeface="+mj-cs"/>
            </a:endParaRPr>
          </a:p>
        </p:txBody>
      </p:sp>
      <p:pic>
        <p:nvPicPr>
          <p:cNvPr id="3" name="Picture 2">
            <a:extLst>
              <a:ext uri="{FF2B5EF4-FFF2-40B4-BE49-F238E27FC236}">
                <a16:creationId xmlns:a16="http://schemas.microsoft.com/office/drawing/2014/main" id="{9E7059F5-3932-492B-8B61-E4C3F227D1F5}"/>
              </a:ext>
            </a:extLst>
          </p:cNvPr>
          <p:cNvPicPr>
            <a:picLocks noChangeAspect="1"/>
          </p:cNvPicPr>
          <p:nvPr/>
        </p:nvPicPr>
        <p:blipFill>
          <a:blip r:embed="rId2"/>
          <a:stretch>
            <a:fillRect/>
          </a:stretch>
        </p:blipFill>
        <p:spPr>
          <a:xfrm>
            <a:off x="5978769" y="1448972"/>
            <a:ext cx="5537982" cy="505030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0CB3E0F-E7CC-4E9D-95F9-69559F0F8067}"/>
              </a:ext>
            </a:extLst>
          </p:cNvPr>
          <p:cNvPicPr>
            <a:picLocks noChangeAspect="1"/>
          </p:cNvPicPr>
          <p:nvPr/>
        </p:nvPicPr>
        <p:blipFill>
          <a:blip r:embed="rId3"/>
          <a:stretch>
            <a:fillRect/>
          </a:stretch>
        </p:blipFill>
        <p:spPr>
          <a:xfrm>
            <a:off x="675249" y="1448971"/>
            <a:ext cx="5148776" cy="50503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5903221"/>
      </p:ext>
    </p:extLst>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675248"/>
            <a:ext cx="10916529" cy="5894363"/>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l" rtl="0">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MEDICAL MANAGEMENT</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Suctioning of the ear under otoscopic guidance.</a:t>
            </a:r>
          </a:p>
          <a:p>
            <a:pPr algn="just"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Instillation of antibiotic drops or application of antibiotic powder is used to treat purulent discharge.</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Systemic antibiotics are prescribed only in cases of acute infection.</a:t>
            </a:r>
          </a:p>
          <a:p>
            <a:pPr marL="68580" indent="0" algn="l" rtl="0">
              <a:lnSpc>
                <a:spcPct val="150000"/>
              </a:lnSpc>
              <a:buNone/>
            </a:pPr>
            <a:r>
              <a:rPr lang="en-US" sz="2800" b="1" dirty="0">
                <a:solidFill>
                  <a:srgbClr val="C00000"/>
                </a:solidFill>
                <a:latin typeface="Times New Roman" panose="02020603050405020304" pitchFamily="18" charset="0"/>
                <a:cs typeface="Times New Roman" panose="02020603050405020304" pitchFamily="18" charset="0"/>
              </a:rPr>
              <a:t>Surgical management  </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Tympanoplasty.  </a:t>
            </a:r>
          </a:p>
          <a:p>
            <a:pPr algn="l" rtl="0">
              <a:lnSpc>
                <a:spcPct val="150000"/>
              </a:lnSpc>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Mastoidectomy. </a:t>
            </a:r>
          </a:p>
          <a:p>
            <a:pPr algn="just"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a:p>
            <a:pPr marL="68580" indent="0" algn="l" rtl="0">
              <a:buNone/>
            </a:pPr>
            <a:endParaRPr lang="en-US" sz="2800" dirty="0">
              <a:solidFill>
                <a:schemeClr val="tx1"/>
              </a:solidFill>
              <a:latin typeface="Times New Roman" panose="02020603050405020304" pitchFamily="18" charset="0"/>
              <a:cs typeface="Times New Roman" panose="02020603050405020304" pitchFamily="18" charset="0"/>
            </a:endParaRPr>
          </a:p>
          <a:p>
            <a:pPr marL="68580" indent="0" algn="l" rtl="0">
              <a:buNone/>
            </a:pPr>
            <a:endParaRPr lang="en-US" sz="2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657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675248"/>
            <a:ext cx="10916529" cy="5894363"/>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68580" indent="0" algn="just" rtl="0">
              <a:lnSpc>
                <a:spcPct val="150000"/>
              </a:lnSpc>
              <a:buNone/>
            </a:pPr>
            <a:r>
              <a:rPr lang="en-US" sz="2600" b="1" dirty="0">
                <a:solidFill>
                  <a:srgbClr val="C00000"/>
                </a:solidFill>
                <a:latin typeface="Times New Roman" panose="02020603050405020304" pitchFamily="18" charset="0"/>
                <a:cs typeface="Times New Roman" panose="02020603050405020304" pitchFamily="18" charset="0"/>
              </a:rPr>
              <a:t>Surgical Management</a:t>
            </a:r>
          </a:p>
          <a:p>
            <a:pPr marL="68580" indent="0" algn="just" rtl="0">
              <a:lnSpc>
                <a:spcPct val="150000"/>
              </a:lnSpc>
              <a:buNone/>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myringotomy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(i.e.,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tympanotomy</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is an incision in the tympanic membrane. The tympanic membrane is numbed with a local anesthetic agent such as phenol or by iontophoresis (i.e., in which electrical current flows through a lidocaine and epinephrine solution to numb the ear canal and tympanic membrane). The procedure is painless and takes less than 15 minutes. Under microscopic guidance, an incision is made through the tympanic membrane to relieve pressure and drain serous or purulent fluid from the middle ear. Normally, this procedure is unnecessary for treating AOM, but it may be performed if pain persists. </a:t>
            </a:r>
            <a:endParaRPr lang="en-US" b="1" dirty="0">
              <a:solidFill>
                <a:srgbClr val="C00000"/>
              </a:solidFill>
              <a:latin typeface="Times New Roman" panose="02020603050405020304" pitchFamily="18" charset="0"/>
              <a:cs typeface="Times New Roman" panose="02020603050405020304" pitchFamily="18" charset="0"/>
            </a:endParaRPr>
          </a:p>
          <a:p>
            <a:pPr marL="68580" indent="0" algn="l" rtl="0">
              <a:buNone/>
            </a:pPr>
            <a:endParaRPr lang="en-US" sz="2800" dirty="0">
              <a:solidFill>
                <a:schemeClr val="tx1"/>
              </a:solidFill>
              <a:latin typeface="Times New Roman" panose="02020603050405020304" pitchFamily="18" charset="0"/>
              <a:cs typeface="Times New Roman" panose="02020603050405020304" pitchFamily="18" charset="0"/>
            </a:endParaRPr>
          </a:p>
          <a:p>
            <a:pPr marL="68580" indent="0" algn="l" rtl="0">
              <a:buNone/>
            </a:pPr>
            <a:endParaRPr lang="en-US" sz="2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314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DD8F6C-C601-4B04-9E7F-E2498ED66B6A}"/>
              </a:ext>
            </a:extLst>
          </p:cNvPr>
          <p:cNvSpPr>
            <a:spLocks noGrp="1"/>
          </p:cNvSpPr>
          <p:nvPr>
            <p:ph idx="1"/>
          </p:nvPr>
        </p:nvSpPr>
        <p:spPr>
          <a:xfrm>
            <a:off x="618978" y="717452"/>
            <a:ext cx="10944665" cy="5767754"/>
          </a:xfrm>
        </p:spPr>
        <p:style>
          <a:lnRef idx="2">
            <a:schemeClr val="accent2"/>
          </a:lnRef>
          <a:fillRef idx="1">
            <a:schemeClr val="lt1"/>
          </a:fillRef>
          <a:effectRef idx="0">
            <a:schemeClr val="accent2"/>
          </a:effectRef>
          <a:fontRef idx="minor">
            <a:schemeClr val="dk1"/>
          </a:fontRef>
        </p:style>
        <p:txBody>
          <a:bodyPr>
            <a:normAutofit fontScale="92500"/>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Myringotomy</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also allows the drainage to be analyzed (by culture and sensitivity testing) so that the infecting organism can be identified and appropriate antibiotic therapy prescribed. The incision heals within 24 to 72 hours. If AOM recurs and there is no contraindication, a ventilating, or pressure-equalizing, the tube may be inserted. The ventilating tube, which temporarily takes the place of the Eustachian tube in equalizing pressure, is retained for 6 to 18 months. The ventilating tube is then extruded with normal skin migration of the tympanic membrane, with the hole healing in nearly every case. Ventilating tubes are used to treat recurrent episodes of AOM.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68580" indent="0" algn="l" rtl="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851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DD8F6C-C601-4B04-9E7F-E2498ED66B6A}"/>
              </a:ext>
            </a:extLst>
          </p:cNvPr>
          <p:cNvSpPr>
            <a:spLocks noGrp="1"/>
          </p:cNvSpPr>
          <p:nvPr>
            <p:ph idx="1"/>
          </p:nvPr>
        </p:nvSpPr>
        <p:spPr>
          <a:xfrm>
            <a:off x="618978" y="717452"/>
            <a:ext cx="10944665" cy="5767754"/>
          </a:xfrm>
        </p:spPr>
        <p:style>
          <a:lnRef idx="2">
            <a:schemeClr val="accent2"/>
          </a:lnRef>
          <a:fillRef idx="1">
            <a:schemeClr val="lt1"/>
          </a:fillRef>
          <a:effectRef idx="0">
            <a:schemeClr val="accent2"/>
          </a:effectRef>
          <a:fontRef idx="minor">
            <a:schemeClr val="dk1"/>
          </a:fontRef>
        </p:style>
        <p:txBody>
          <a:bodyPr>
            <a:norm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C00000"/>
                </a:solidFill>
                <a:effectLst/>
                <a:uLnTx/>
                <a:uFillTx/>
                <a:latin typeface="Calibri" panose="020F0502020204030204"/>
                <a:ea typeface="+mn-ea"/>
                <a:cs typeface="+mn-cs"/>
              </a:rPr>
              <a:t>Ossiculoplasty</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Ossiculoplasty </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is the surgical reconstruction of the middle ear bones to restore hearing. Prostheses made of materials such as Teflon, stainless steel, and hydroxyapatite are used to reconnect the ossicles, thereby re-establishing the sound conduction mechanism. However, the greater the damage, the lower the success rate for restoring normal hearing.</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C00000"/>
                </a:solidFill>
                <a:effectLst/>
                <a:uLnTx/>
                <a:uFillTx/>
                <a:latin typeface="Calibri" panose="020F0502020204030204"/>
                <a:ea typeface="+mn-ea"/>
                <a:cs typeface="+mn-cs"/>
              </a:rPr>
              <a:t>Mastoidectomy</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The objectives of mastoid surgery are to remove the cholesteatoma, gain access to diseased structures, and create a dry (noninfected) and healthy ear. If possible, the ossicles are reconstructed during the initial surgical procedure. Occasionally, extensive disease or damage dictates that this be performed as part of a two-stage operation.</a:t>
            </a:r>
            <a:endParaRPr lang="en-US" sz="2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358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DD8F6C-C601-4B04-9E7F-E2498ED66B6A}"/>
              </a:ext>
            </a:extLst>
          </p:cNvPr>
          <p:cNvSpPr>
            <a:spLocks noGrp="1"/>
          </p:cNvSpPr>
          <p:nvPr>
            <p:ph idx="1"/>
          </p:nvPr>
        </p:nvSpPr>
        <p:spPr>
          <a:xfrm>
            <a:off x="618978" y="717452"/>
            <a:ext cx="10944665" cy="5767754"/>
          </a:xfrm>
        </p:spPr>
        <p:style>
          <a:lnRef idx="2">
            <a:schemeClr val="accent2"/>
          </a:lnRef>
          <a:fillRef idx="1">
            <a:schemeClr val="lt1"/>
          </a:fillRef>
          <a:effectRef idx="0">
            <a:schemeClr val="accent2"/>
          </a:effectRef>
          <a:fontRef idx="minor">
            <a:schemeClr val="dk1"/>
          </a:fontRef>
        </p:style>
        <p:txBody>
          <a:bodyPr>
            <a:normAutofit fontScale="92500"/>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A mastoidectomy is usually performed through a postauricular incision. Infection is eliminated by removing the mastoid air cells. A second mastoidectomy may be necessary to check for recurrent or residual cholesteatoma. The hearing mechanism may be reconstructed at this time. The success rate for correcting this conductive hearing loss is approximately 75%. Surgery is usually performed in an outpatient setting. The patient has a mastoid pressure dressing, which can be removed 24 to 48 hours after surgery. Although infrequently injured, the facial nerve, which runs through the middle ear and mastoid, is at some risk for injury during mastoid surgery. As the patient awakens from anesthesia, any evidence of facial paresis should be reported to the primary provider.</a:t>
            </a:r>
            <a:endParaRPr lang="en-US" sz="2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711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590844"/>
            <a:ext cx="10916529" cy="5978768"/>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just" rtl="0">
              <a:lnSpc>
                <a:spcPct val="150000"/>
              </a:lnSpc>
              <a:buNone/>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Nursing Interventions</a:t>
            </a:r>
          </a:p>
          <a:p>
            <a:pPr algn="just" rtl="0">
              <a:lnSpc>
                <a:spcPct val="150000"/>
              </a:lnSpc>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Providing preoperative patient education.</a:t>
            </a:r>
          </a:p>
          <a:p>
            <a:pPr algn="just" rtl="0">
              <a:lnSpc>
                <a:spcPct val="150000"/>
              </a:lnSpc>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Reducing anxiety.</a:t>
            </a:r>
          </a:p>
          <a:p>
            <a:pPr algn="just" rtl="0">
              <a:lnSpc>
                <a:spcPct val="150000"/>
              </a:lnSpc>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Maintaining a patent airway.</a:t>
            </a:r>
          </a:p>
          <a:p>
            <a:pPr algn="just" rtl="0">
              <a:lnSpc>
                <a:spcPct val="150000"/>
              </a:lnSpc>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Promoting alternative communication methods.</a:t>
            </a:r>
          </a:p>
          <a:p>
            <a:pPr algn="just" rtl="0">
              <a:lnSpc>
                <a:spcPct val="150000"/>
              </a:lnSpc>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Promoting adequate nutrition and hydration.</a:t>
            </a:r>
          </a:p>
          <a:p>
            <a:pPr algn="just" rtl="0">
              <a:lnSpc>
                <a:spcPct val="150000"/>
              </a:lnSpc>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Promoting positive body image and self-esteem.</a:t>
            </a:r>
          </a:p>
          <a:p>
            <a:pPr algn="just" rtl="0">
              <a:lnSpc>
                <a:spcPct val="150000"/>
              </a:lnSpc>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Promoting self-care management.</a:t>
            </a:r>
          </a:p>
          <a:p>
            <a:pPr algn="just" rtl="0">
              <a:lnSpc>
                <a:spcPct val="150000"/>
              </a:lnSpc>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Monitoring and managing potential complications.</a:t>
            </a:r>
          </a:p>
          <a:p>
            <a:pPr algn="just" rtl="0">
              <a:lnSpc>
                <a:spcPct val="150000"/>
              </a:lnSpc>
              <a:buFont typeface="Wingdings" panose="05000000000000000000" pitchFamily="2" charset="2"/>
              <a:buChar char="q"/>
            </a:pPr>
            <a:endParaRPr lang="en-US" dirty="0">
              <a:solidFill>
                <a:schemeClr val="tx1"/>
              </a:solidFill>
              <a:latin typeface="Times New Roman" panose="02020603050405020304" pitchFamily="18" charset="0"/>
              <a:cs typeface="Times New Roman" panose="02020603050405020304" pitchFamily="18" charset="0"/>
            </a:endParaRPr>
          </a:p>
          <a:p>
            <a:pPr algn="just"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532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3B0F9E-D5E1-489C-B48C-3CF09732EC56}"/>
              </a:ext>
            </a:extLst>
          </p:cNvPr>
          <p:cNvSpPr>
            <a:spLocks noGrp="1"/>
          </p:cNvSpPr>
          <p:nvPr>
            <p:ph idx="1"/>
          </p:nvPr>
        </p:nvSpPr>
        <p:spPr>
          <a:xfrm>
            <a:off x="633046" y="689318"/>
            <a:ext cx="10944665" cy="5809956"/>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68580" indent="0" algn="l" rtl="0">
              <a:buNone/>
            </a:pPr>
            <a:r>
              <a:rPr kumimoji="0" lang="en-GB" sz="2600" b="1" i="0" u="none" strike="noStrike" kern="1200" cap="none" spc="0" normalizeH="0" baseline="0" noProof="0" dirty="0">
                <a:ln>
                  <a:noFill/>
                </a:ln>
                <a:solidFill>
                  <a:srgbClr val="C00000"/>
                </a:solidFill>
                <a:effectLst/>
                <a:uLnTx/>
                <a:uFillTx/>
                <a:latin typeface="Calibri" panose="020F0502020204030204"/>
                <a:ea typeface="+mn-ea"/>
                <a:cs typeface="+mn-cs"/>
              </a:rPr>
              <a:t>Serous Otitis Media</a:t>
            </a:r>
          </a:p>
          <a:p>
            <a:pPr marL="68580" indent="0" algn="just" rtl="0">
              <a:lnSpc>
                <a:spcPct val="150000"/>
              </a:lnSpc>
              <a:buNone/>
            </a:pPr>
            <a:r>
              <a:rPr kumimoji="0" lang="en-GB" sz="2600" b="1" i="0" u="none" strike="noStrike" kern="1200" cap="none" spc="0" normalizeH="0" baseline="0" noProof="0" dirty="0">
                <a:ln>
                  <a:noFill/>
                </a:ln>
                <a:solidFill>
                  <a:prstClr val="black"/>
                </a:solidFill>
                <a:effectLst/>
                <a:uLnTx/>
                <a:uFillTx/>
                <a:latin typeface="Calibri" panose="020F0502020204030204"/>
                <a:ea typeface="+mn-ea"/>
                <a:cs typeface="+mn-cs"/>
              </a:rPr>
              <a:t>Middle ear effusion</a:t>
            </a: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 or serous otitis media, involves the presence of fluid, without evidence of active infection, in the middle ear. In theory, this fluid results from a negative pressure in the middle ear caused by Eustachian tube obstruction. When this condition occurs in adults, an underlying cause for the Eustachian tube dysfunction must be sought. Middle ear effusion is frequently seen in patients after radiation therapy or barotrauma and in patients with Eustachian tube dysfunction from a concurrent upper respiratory infection or allergy. Barotrauma results from sudden pressure changes in the middle ear caused by changes in barometric pressure, as in scuba diving or airplane descent. A carcinoma (e.g., nasopharyngeal cancer) obstructing the Eustachian tube should be ruled out in adults with persistent unilateral serous otitis media.</a:t>
            </a:r>
            <a:r>
              <a:rPr kumimoji="0" lang="en-GB" sz="26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027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907F3D-40F9-43BB-8383-EA71CB985ADD}"/>
              </a:ext>
            </a:extLst>
          </p:cNvPr>
          <p:cNvSpPr>
            <a:spLocks noGrp="1"/>
          </p:cNvSpPr>
          <p:nvPr>
            <p:ph idx="1"/>
          </p:nvPr>
        </p:nvSpPr>
        <p:spPr>
          <a:xfrm>
            <a:off x="618978" y="689318"/>
            <a:ext cx="10930597" cy="5824024"/>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l" rtl="0">
              <a:buNone/>
            </a:pPr>
            <a:r>
              <a:rPr kumimoji="0" lang="en-GB" sz="2800" b="1" i="0" u="none" strike="noStrike" kern="1200" cap="none" spc="0" normalizeH="0" baseline="0" noProof="0" dirty="0">
                <a:ln>
                  <a:noFill/>
                </a:ln>
                <a:solidFill>
                  <a:srgbClr val="C00000"/>
                </a:solidFill>
                <a:effectLst/>
                <a:uLnTx/>
                <a:uFillTx/>
                <a:latin typeface="Calibri" panose="020F0502020204030204"/>
                <a:ea typeface="+mn-ea"/>
                <a:cs typeface="+mn-cs"/>
              </a:rPr>
              <a:t>Clinical Manifestations</a:t>
            </a:r>
          </a:p>
          <a:p>
            <a:pPr marL="68580" indent="0" algn="just" rtl="0">
              <a:lnSpc>
                <a:spcPct val="150000"/>
              </a:lnSpc>
              <a:buNone/>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Patients may complain of hearing loss, fullness in the ear or a sensation of congestion, or popping and crackling noises that occur as the Eustachian tube attempts to open. The tympanic membrane appears dull on otoscopy, and air bubbles may be visualized in the middle ear. Usually, the audiogram shows conductive hearing loss.</a:t>
            </a:r>
          </a:p>
          <a:p>
            <a:pPr marL="68580" indent="0" algn="l" rtl="0">
              <a:lnSpc>
                <a:spcPct val="150000"/>
              </a:lnSpc>
              <a:buNone/>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335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907F3D-40F9-43BB-8383-EA71CB985ADD}"/>
              </a:ext>
            </a:extLst>
          </p:cNvPr>
          <p:cNvSpPr>
            <a:spLocks noGrp="1"/>
          </p:cNvSpPr>
          <p:nvPr>
            <p:ph idx="1"/>
          </p:nvPr>
        </p:nvSpPr>
        <p:spPr>
          <a:xfrm>
            <a:off x="618978" y="689318"/>
            <a:ext cx="10930597" cy="5824024"/>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68580" indent="0" algn="l" rtl="0">
              <a:buNone/>
            </a:pPr>
            <a:r>
              <a:rPr kumimoji="0" lang="en-GB" sz="2800" b="1" i="0" u="none" strike="noStrike" kern="1200" cap="none" spc="0" normalizeH="0" baseline="0" noProof="0" dirty="0">
                <a:ln>
                  <a:noFill/>
                </a:ln>
                <a:solidFill>
                  <a:srgbClr val="C00000"/>
                </a:solidFill>
                <a:effectLst/>
                <a:uLnTx/>
                <a:uFillTx/>
                <a:latin typeface="Calibri" panose="020F0502020204030204"/>
                <a:ea typeface="+mn-ea"/>
                <a:cs typeface="+mn-cs"/>
              </a:rPr>
              <a:t>Management</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68580" indent="0" algn="just" rtl="0">
              <a:lnSpc>
                <a:spcPct val="160000"/>
              </a:lnSpc>
              <a:buNone/>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Serous otitis media need not be treated medically unless infection (i.e., AOM) occurs. If the hearing loss associated with middle ear effusion is significant, a myringotomy can be performed, and a tube may be placed to keep the middle ear ventilated. Corticosteroids in small doses may decrease the edema of the Eustachian tube in cases of barotrauma. Decongestants have not proved to be effective. A Valsalva maneuver, which forcibly opens the Eustachian tube by increasing nasopharyngeal pressure, may be cautiously performed; this maneuver may cause worsening pain or perforation of the tympanic membrane.</a:t>
            </a:r>
          </a:p>
          <a:p>
            <a:pPr marL="68580" indent="0" algn="l" rtl="0">
              <a:lnSpc>
                <a:spcPct val="150000"/>
              </a:lnSpc>
              <a:buNone/>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244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907F3D-40F9-43BB-8383-EA71CB985ADD}"/>
              </a:ext>
            </a:extLst>
          </p:cNvPr>
          <p:cNvSpPr>
            <a:spLocks noGrp="1"/>
          </p:cNvSpPr>
          <p:nvPr>
            <p:ph idx="1"/>
          </p:nvPr>
        </p:nvSpPr>
        <p:spPr>
          <a:xfrm>
            <a:off x="618978" y="689318"/>
            <a:ext cx="10930597" cy="5824024"/>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68580" indent="0" algn="l" rtl="0">
              <a:buNone/>
            </a:pPr>
            <a:r>
              <a:rPr kumimoji="0" lang="en-GB" sz="2800" b="1" i="0" u="none" strike="noStrike" kern="1200" cap="none" spc="0" normalizeH="0" baseline="0" noProof="0" dirty="0">
                <a:ln>
                  <a:noFill/>
                </a:ln>
                <a:solidFill>
                  <a:srgbClr val="C00000"/>
                </a:solidFill>
                <a:effectLst/>
                <a:uLnTx/>
                <a:uFillTx/>
                <a:latin typeface="Calibri" panose="020F0502020204030204"/>
                <a:ea typeface="+mn-ea"/>
                <a:cs typeface="+mn-cs"/>
              </a:rPr>
              <a:t>Chronic Otitis Media </a:t>
            </a:r>
          </a:p>
          <a:p>
            <a:pPr marL="68580" indent="0" algn="just" rtl="0">
              <a:lnSpc>
                <a:spcPct val="150000"/>
              </a:lnSpc>
              <a:buNone/>
            </a:pPr>
            <a:r>
              <a:rPr kumimoji="0" lang="en-GB" sz="2600" b="1" i="0" u="none" strike="noStrike" kern="1200" cap="none" spc="0" normalizeH="0" baseline="0" noProof="0" dirty="0">
                <a:ln>
                  <a:noFill/>
                </a:ln>
                <a:solidFill>
                  <a:prstClr val="black"/>
                </a:solidFill>
                <a:effectLst/>
                <a:uLnTx/>
                <a:uFillTx/>
                <a:latin typeface="Calibri" panose="020F0502020204030204"/>
                <a:ea typeface="+mn-ea"/>
                <a:cs typeface="+mn-cs"/>
              </a:rPr>
              <a:t>Chronic otitis media </a:t>
            </a: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is recurrent AOM that causes irreversible tissue pathology. Chronic infections of the middle ear damage the tympanic membrane, destroy the ossicles, and involve the mastoid but are rare in developed countries.</a:t>
            </a:r>
          </a:p>
          <a:p>
            <a:pPr marL="68580" indent="0" algn="just" rtl="0">
              <a:lnSpc>
                <a:spcPct val="150000"/>
              </a:lnSpc>
              <a:buNone/>
            </a:pPr>
            <a:r>
              <a:rPr lang="en-US" b="1" dirty="0">
                <a:solidFill>
                  <a:srgbClr val="C00000"/>
                </a:solidFill>
                <a:latin typeface="Calibri" panose="020F0502020204030204" pitchFamily="34" charset="0"/>
                <a:cs typeface="Calibri" panose="020F0502020204030204" pitchFamily="34" charset="0"/>
              </a:rPr>
              <a:t>Clinical Manifestation</a:t>
            </a:r>
          </a:p>
          <a:p>
            <a:pPr marL="68580" indent="0" algn="just" rtl="0">
              <a:lnSpc>
                <a:spcPct val="150000"/>
              </a:lnSpc>
              <a:buNone/>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Symptoms may be minimal, with varying degrees of hearing loss and persistent or intermittent, foul-smelling otorrhea. Pain is not usually experienced, except in cases of acute mastoiditis, when the postauricular area is tender and may be erythematous and oedematous. The otoscopic examination may show a perforation, and cholesteatoma can be identified as a white mass behind the tympanic membrane or coming through to the external canal from a perforation.</a:t>
            </a:r>
            <a:endParaRPr lang="en-US"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878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7141" y="731520"/>
            <a:ext cx="10748028" cy="5753686"/>
          </a:xfrm>
        </p:spPr>
        <p:style>
          <a:lnRef idx="2">
            <a:schemeClr val="accent2"/>
          </a:lnRef>
          <a:fillRef idx="1">
            <a:schemeClr val="lt1"/>
          </a:fillRef>
          <a:effectRef idx="0">
            <a:schemeClr val="accent2"/>
          </a:effectRef>
          <a:fontRef idx="minor">
            <a:schemeClr val="dk1"/>
          </a:fontRef>
        </p:style>
        <p:txBody>
          <a:bodyPr>
            <a:noAutofit/>
          </a:bodyPr>
          <a:lstStyle/>
          <a:p>
            <a:pPr marL="68580" indent="0" algn="l" rtl="0">
              <a:lnSpc>
                <a:spcPct val="140000"/>
              </a:lnSpc>
              <a:buNone/>
            </a:pPr>
            <a:r>
              <a:rPr lang="en-US" sz="3600" b="1" dirty="0">
                <a:ln/>
                <a:solidFill>
                  <a:srgbClr val="C00000"/>
                </a:solidFill>
                <a:effectLst>
                  <a:glow rad="101600">
                    <a:srgbClr val="5B9BD5">
                      <a:satMod val="175000"/>
                      <a:alpha val="40000"/>
                    </a:srgbClr>
                  </a:glow>
                  <a:outerShdw blurRad="38100" dist="19050" dir="2700000" algn="tl" rotWithShape="0">
                    <a:prstClr val="black">
                      <a:lumMod val="50000"/>
                      <a:alpha val="40000"/>
                    </a:prstClr>
                  </a:outerShdw>
                </a:effectLst>
                <a:latin typeface="Times New Roman" panose="02020603050405020304" pitchFamily="18" charset="0"/>
                <a:ea typeface="+mj-ea"/>
                <a:cs typeface="Times New Roman" panose="02020603050405020304" pitchFamily="18" charset="0"/>
              </a:rPr>
              <a:t>DEFINITION</a:t>
            </a:r>
          </a:p>
          <a:p>
            <a:pPr marL="68580" indent="0" algn="just" rtl="0">
              <a:lnSpc>
                <a:spcPct val="140000"/>
              </a:lnSpc>
              <a:buNone/>
            </a:pPr>
            <a:r>
              <a:rPr lang="en-US" sz="2800" b="1" dirty="0">
                <a:solidFill>
                  <a:srgbClr val="FF0000"/>
                </a:solidFill>
                <a:latin typeface="Times New Roman" pitchFamily="18" charset="0"/>
                <a:cs typeface="Times New Roman" pitchFamily="18" charset="0"/>
              </a:rPr>
              <a:t>1- Rhinosinusitis:- </a:t>
            </a:r>
            <a:r>
              <a:rPr lang="en-US" sz="2800" dirty="0">
                <a:solidFill>
                  <a:schemeClr val="tx1"/>
                </a:solidFill>
                <a:latin typeface="Times New Roman" pitchFamily="18" charset="0"/>
                <a:cs typeface="Times New Roman" pitchFamily="18" charset="0"/>
              </a:rPr>
              <a:t>formerly called sinusitis, is an inflammation of the paranasal sinuses, nasal mucosa &amp; nasal cavity.</a:t>
            </a:r>
          </a:p>
          <a:p>
            <a:pPr marL="68580" indent="0" algn="just" rtl="0">
              <a:lnSpc>
                <a:spcPct val="140000"/>
              </a:lnSpc>
              <a:buNone/>
            </a:pPr>
            <a:r>
              <a:rPr lang="en-US" sz="2800" b="1" dirty="0">
                <a:solidFill>
                  <a:srgbClr val="FF0000"/>
                </a:solidFill>
                <a:latin typeface="Times New Roman" pitchFamily="18" charset="0"/>
                <a:cs typeface="Times New Roman" pitchFamily="18" charset="0"/>
              </a:rPr>
              <a:t>The American Academy of Otolaryngology–Head and Neck Surgery Foundation </a:t>
            </a:r>
            <a:r>
              <a:rPr lang="en-US" sz="2800" dirty="0">
                <a:solidFill>
                  <a:schemeClr val="tx1"/>
                </a:solidFill>
                <a:latin typeface="Times New Roman" pitchFamily="18" charset="0"/>
                <a:cs typeface="Times New Roman" pitchFamily="18" charset="0"/>
              </a:rPr>
              <a:t>recommends the use of the term Rhinosinusitis because sinusitis is almost always accompanied by inflammation of the nasal mucosa. </a:t>
            </a:r>
          </a:p>
          <a:p>
            <a:pPr marL="68580" indent="0" algn="just" rtl="0">
              <a:lnSpc>
                <a:spcPct val="140000"/>
              </a:lnSpc>
              <a:buNone/>
            </a:pPr>
            <a:r>
              <a:rPr lang="en-US" sz="2800" dirty="0">
                <a:solidFill>
                  <a:schemeClr val="tx1"/>
                </a:solidFill>
                <a:latin typeface="Times New Roman" pitchFamily="18" charset="0"/>
                <a:cs typeface="Times New Roman" pitchFamily="18" charset="0"/>
              </a:rPr>
              <a:t>Inflammation of the membranous lining of ≥1 of the sinuses, leads to sinus cavity obstruction.</a:t>
            </a:r>
          </a:p>
          <a:p>
            <a:pPr marL="68580" indent="0" algn="just" rtl="0">
              <a:lnSpc>
                <a:spcPct val="140000"/>
              </a:lnSpc>
              <a:buNone/>
            </a:pPr>
            <a:endParaRPr lang="en-US" sz="2800" dirty="0">
              <a:solidFill>
                <a:schemeClr val="tx1"/>
              </a:solidFill>
              <a:latin typeface="Times New Roman" pitchFamily="18" charset="0"/>
              <a:cs typeface="Times New Roman" pitchFamily="18" charset="0"/>
            </a:endParaRPr>
          </a:p>
          <a:p>
            <a:pPr marL="68580" indent="0" algn="l" rtl="0">
              <a:lnSpc>
                <a:spcPct val="140000"/>
              </a:lnSpc>
              <a:buNone/>
            </a:pPr>
            <a:endParaRPr lang="en-US" sz="2600" dirty="0">
              <a:solidFill>
                <a:schemeClr val="tx1"/>
              </a:solidFill>
              <a:latin typeface="Times New Roman" pitchFamily="18" charset="0"/>
              <a:cs typeface="Times New Roman" pitchFamily="18" charset="0"/>
            </a:endParaRPr>
          </a:p>
          <a:p>
            <a:pPr marL="0" indent="0" algn="just" rtl="0">
              <a:lnSpc>
                <a:spcPct val="150000"/>
              </a:lnSpc>
              <a:buNone/>
            </a:pPr>
            <a:endParaRPr lang="en-US" dirty="0">
              <a:solidFill>
                <a:schemeClr val="tx1"/>
              </a:solidFill>
              <a:latin typeface="Times New Roman" pitchFamily="18" charset="0"/>
              <a:cs typeface="Times New Roman" pitchFamily="18" charset="0"/>
            </a:endParaRPr>
          </a:p>
          <a:p>
            <a:pPr marL="0" indent="0" algn="just" rtl="0">
              <a:lnSpc>
                <a:spcPct val="150000"/>
              </a:lnSpc>
              <a:buNone/>
            </a:pPr>
            <a:endParaRPr lang="en-US" sz="2400" dirty="0">
              <a:solidFill>
                <a:schemeClr val="tx1"/>
              </a:solidFill>
              <a:latin typeface="Times New Roman" pitchFamily="18" charset="0"/>
              <a:cs typeface="Times New Roman" pitchFamily="18" charset="0"/>
            </a:endParaRPr>
          </a:p>
          <a:p>
            <a:pPr marL="0" indent="0" algn="just" rtl="0">
              <a:lnSpc>
                <a:spcPct val="150000"/>
              </a:lnSpc>
              <a:buNone/>
            </a:pPr>
            <a:endParaRPr lang="en-US" sz="2400" dirty="0">
              <a:solidFill>
                <a:schemeClr val="tx1"/>
              </a:solidFill>
              <a:latin typeface="Times New Roman" pitchFamily="18" charset="0"/>
              <a:cs typeface="Times New Roman" pitchFamily="18" charset="0"/>
            </a:endParaRPr>
          </a:p>
          <a:p>
            <a:pPr indent="-342900" algn="just" rtl="0">
              <a:lnSpc>
                <a:spcPct val="150000"/>
              </a:lnSpc>
              <a:buFont typeface="Courier New" panose="02070309020205020404" pitchFamily="49" charset="0"/>
              <a:buChar char="o"/>
            </a:pPr>
            <a:endParaRPr lang="ar-IQ"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33457405"/>
      </p:ext>
    </p:extLst>
  </p:cSld>
  <p:clrMapOvr>
    <a:masterClrMapping/>
  </p:clrMapOvr>
  <p:transition>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590844"/>
            <a:ext cx="10916529" cy="5978768"/>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just" rtl="0">
              <a:lnSpc>
                <a:spcPct val="150000"/>
              </a:lnSpc>
              <a:buNone/>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Summary</a:t>
            </a:r>
          </a:p>
          <a:p>
            <a:pPr algn="just" rtl="0">
              <a:lnSpc>
                <a:spcPct val="150000"/>
              </a:lnSpc>
              <a:buFont typeface="Wingdings" panose="05000000000000000000" pitchFamily="2" charset="2"/>
              <a:buChar char="q"/>
            </a:pPr>
            <a:r>
              <a:rPr lang="en-US" sz="2800" b="1" dirty="0">
                <a:solidFill>
                  <a:srgbClr val="FF0000"/>
                </a:solidFill>
                <a:latin typeface="Times New Roman" panose="02020603050405020304" pitchFamily="18" charset="0"/>
                <a:cs typeface="Times New Roman" panose="02020603050405020304" pitchFamily="18" charset="0"/>
              </a:rPr>
              <a:t>Rhinosinusitis:- </a:t>
            </a:r>
            <a:r>
              <a:rPr lang="en-US" sz="2800" dirty="0">
                <a:solidFill>
                  <a:schemeClr val="tx1"/>
                </a:solidFill>
                <a:latin typeface="Times New Roman" panose="02020603050405020304" pitchFamily="18" charset="0"/>
                <a:cs typeface="Times New Roman" panose="02020603050405020304" pitchFamily="18" charset="0"/>
              </a:rPr>
              <a:t>formerly called sinusitis, is an inflammation of the paranasal sinuses, nasal mucosa &amp; nasal cavity.</a:t>
            </a:r>
          </a:p>
          <a:p>
            <a:pPr algn="just" rtl="0">
              <a:lnSpc>
                <a:spcPct val="150000"/>
              </a:lnSpc>
              <a:buFont typeface="Wingdings" panose="05000000000000000000" pitchFamily="2" charset="2"/>
              <a:buChar char="q"/>
            </a:pPr>
            <a:r>
              <a:rPr lang="en-US" sz="2800" b="1" dirty="0">
                <a:solidFill>
                  <a:srgbClr val="FF0000"/>
                </a:solidFill>
                <a:latin typeface="Times New Roman" panose="02020603050405020304" pitchFamily="18" charset="0"/>
                <a:cs typeface="Times New Roman" panose="02020603050405020304" pitchFamily="18" charset="0"/>
              </a:rPr>
              <a:t>Tonsillitis</a:t>
            </a:r>
            <a:r>
              <a:rPr lang="en-US" sz="2800" dirty="0">
                <a:solidFill>
                  <a:schemeClr val="tx1"/>
                </a:solidFill>
                <a:latin typeface="Times New Roman" panose="02020603050405020304" pitchFamily="18" charset="0"/>
                <a:cs typeface="Times New Roman" panose="02020603050405020304" pitchFamily="18" charset="0"/>
              </a:rPr>
              <a:t> is inflammation of the tonsils.</a:t>
            </a:r>
          </a:p>
          <a:p>
            <a:pPr algn="just" rtl="0">
              <a:lnSpc>
                <a:spcPct val="150000"/>
              </a:lnSpc>
              <a:buFont typeface="Wingdings" panose="05000000000000000000" pitchFamily="2" charset="2"/>
              <a:buChar char="q"/>
            </a:pPr>
            <a:r>
              <a:rPr lang="en-US" sz="2800" b="1" dirty="0">
                <a:solidFill>
                  <a:srgbClr val="FF0000"/>
                </a:solidFill>
                <a:latin typeface="Times New Roman" panose="02020603050405020304" pitchFamily="18" charset="0"/>
                <a:cs typeface="Times New Roman" panose="02020603050405020304" pitchFamily="18" charset="0"/>
              </a:rPr>
              <a:t>Acute otitis media</a:t>
            </a:r>
            <a:r>
              <a:rPr lang="en-US" sz="2800" dirty="0">
                <a:solidFill>
                  <a:schemeClr val="tx1"/>
                </a:solidFill>
                <a:latin typeface="Times New Roman" panose="02020603050405020304" pitchFamily="18" charset="0"/>
                <a:cs typeface="Times New Roman" panose="02020603050405020304" pitchFamily="18" charset="0"/>
              </a:rPr>
              <a:t> is an acute middle ear infection lasting less than 6 weeks.</a:t>
            </a:r>
          </a:p>
          <a:p>
            <a:pPr marL="68580" indent="0" algn="just" rtl="0">
              <a:lnSpc>
                <a:spcPct val="150000"/>
              </a:lnSpc>
              <a:buNone/>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712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590844"/>
            <a:ext cx="10916529" cy="5978768"/>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just" rtl="0">
              <a:lnSpc>
                <a:spcPct val="150000"/>
              </a:lnSpc>
              <a:buNone/>
            </a:pP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Reference</a:t>
            </a:r>
          </a:p>
          <a:p>
            <a:pPr algn="just" rtl="0">
              <a:lnSpc>
                <a:spcPct val="150000"/>
              </a:lnSpc>
              <a:buFont typeface="Wingdings" panose="05000000000000000000" pitchFamily="2" charset="2"/>
              <a:buChar char="q"/>
            </a:pPr>
            <a:r>
              <a:rPr lang="en-US" sz="3600" dirty="0">
                <a:solidFill>
                  <a:schemeClr val="tx1"/>
                </a:solidFill>
                <a:latin typeface="Times New Roman" panose="02020603050405020304" pitchFamily="18" charset="0"/>
                <a:cs typeface="Times New Roman" panose="02020603050405020304" pitchFamily="18" charset="0"/>
              </a:rPr>
              <a:t>Textbook of medical-surgical nursing Description: 14th edition. | Philadelphia : Wolters Kluwer, [2018], ISBN 9781496355157 (2-volume American edition). </a:t>
            </a:r>
          </a:p>
          <a:p>
            <a:pPr algn="just" rtl="0">
              <a:lnSpc>
                <a:spcPct val="150000"/>
              </a:lnSpc>
              <a:buFont typeface="Wingdings" panose="05000000000000000000" pitchFamily="2" charset="2"/>
              <a:buChar char="q"/>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199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337626"/>
            <a:ext cx="10916529" cy="6203852"/>
          </a:xfrm>
        </p:spPr>
        <p:style>
          <a:lnRef idx="2">
            <a:schemeClr val="accent2"/>
          </a:lnRef>
          <a:fillRef idx="1">
            <a:schemeClr val="lt1"/>
          </a:fillRef>
          <a:effectRef idx="0">
            <a:schemeClr val="accent2"/>
          </a:effectRef>
          <a:fontRef idx="minor">
            <a:schemeClr val="dk1"/>
          </a:fontRef>
        </p:style>
        <p:txBody>
          <a:bodyPr numCol="1">
            <a:normAutofit lnSpcReduction="10000"/>
          </a:bodyPr>
          <a:lstStyle/>
          <a:p>
            <a:pPr marL="68580" indent="0" algn="l" rtl="0">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1- A patient visiting the clinic is diagnosed with acute sinusitis. To promote sinus drainage, the nurse</a:t>
            </a:r>
          </a:p>
          <a:p>
            <a:pPr marL="68580" indent="0" algn="just"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should instruct the patient to perform which of the following?</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A) Apply a cold pack to the affected area.</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B) Apply a mustard poultice to the forehead.</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C) Perform postural drainage.</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D) Increase fluid intake.</a:t>
            </a:r>
          </a:p>
          <a:p>
            <a:pPr marL="68580" indent="0" algn="just" rtl="0">
              <a:buNone/>
            </a:pPr>
            <a:r>
              <a:rPr lang="en-US" sz="2000" dirty="0">
                <a:solidFill>
                  <a:schemeClr val="tx1"/>
                </a:solidFill>
                <a:latin typeface="Times New Roman" panose="02020603050405020304" pitchFamily="18" charset="0"/>
                <a:cs typeface="Times New Roman" panose="02020603050405020304" pitchFamily="18" charset="0"/>
              </a:rPr>
              <a:t>2-</a:t>
            </a:r>
            <a:r>
              <a:rPr lang="en-US" sz="2000" b="0" i="0" dirty="0">
                <a:solidFill>
                  <a:schemeClr val="tx1"/>
                </a:solidFill>
                <a:effectLst/>
                <a:latin typeface="Times New Roman" panose="02020603050405020304" pitchFamily="18" charset="0"/>
                <a:cs typeface="Times New Roman" panose="02020603050405020304" pitchFamily="18" charset="0"/>
              </a:rPr>
              <a:t> Classifications of sinusitis include the following, except:</a:t>
            </a:r>
          </a:p>
          <a:p>
            <a:pPr marL="68580" indent="0" algn="just" rtl="0">
              <a:buNone/>
            </a:pPr>
            <a:r>
              <a:rPr lang="en-US" sz="2000" b="0" i="0" dirty="0">
                <a:solidFill>
                  <a:schemeClr val="tx1"/>
                </a:solidFill>
                <a:effectLst/>
                <a:latin typeface="Times New Roman" panose="02020603050405020304" pitchFamily="18" charset="0"/>
                <a:cs typeface="Times New Roman" panose="02020603050405020304" pitchFamily="18" charset="0"/>
              </a:rPr>
              <a:t>A- Acute.</a:t>
            </a:r>
          </a:p>
          <a:p>
            <a:pPr marL="68580" indent="0" algn="just" rtl="0">
              <a:buNone/>
            </a:pPr>
            <a:r>
              <a:rPr lang="en-US" sz="2000" b="0" i="0" dirty="0">
                <a:solidFill>
                  <a:schemeClr val="tx1"/>
                </a:solidFill>
                <a:effectLst/>
                <a:latin typeface="Times New Roman" panose="02020603050405020304" pitchFamily="18" charset="0"/>
                <a:cs typeface="Times New Roman" panose="02020603050405020304" pitchFamily="18" charset="0"/>
              </a:rPr>
              <a:t>B- Subacute.</a:t>
            </a:r>
          </a:p>
          <a:p>
            <a:pPr marL="68580" indent="0" algn="just" rtl="0">
              <a:buNone/>
            </a:pPr>
            <a:r>
              <a:rPr lang="en-US" sz="2000" b="0" i="0" dirty="0">
                <a:solidFill>
                  <a:schemeClr val="tx1"/>
                </a:solidFill>
                <a:effectLst/>
                <a:latin typeface="Times New Roman" panose="02020603050405020304" pitchFamily="18" charset="0"/>
                <a:cs typeface="Times New Roman" panose="02020603050405020304" pitchFamily="18" charset="0"/>
              </a:rPr>
              <a:t>C- Chronic.</a:t>
            </a:r>
          </a:p>
          <a:p>
            <a:pPr marL="68580" indent="0" algn="just" rtl="0">
              <a:buNone/>
            </a:pPr>
            <a:r>
              <a:rPr lang="en-US" sz="2000" b="0" i="0" dirty="0">
                <a:solidFill>
                  <a:schemeClr val="tx1"/>
                </a:solidFill>
                <a:effectLst/>
                <a:latin typeface="Times New Roman" panose="02020603050405020304" pitchFamily="18" charset="0"/>
                <a:cs typeface="Times New Roman" panose="02020603050405020304" pitchFamily="18" charset="0"/>
              </a:rPr>
              <a:t>D- Recurrent.</a:t>
            </a:r>
          </a:p>
          <a:p>
            <a:pPr marL="68580" indent="0" algn="just" rtl="0">
              <a:buNone/>
            </a:pPr>
            <a:r>
              <a:rPr lang="en-US" sz="2000" dirty="0">
                <a:solidFill>
                  <a:schemeClr val="tx1"/>
                </a:solidFill>
                <a:latin typeface="Times New Roman" panose="02020603050405020304" pitchFamily="18" charset="0"/>
                <a:cs typeface="Times New Roman" panose="02020603050405020304" pitchFamily="18" charset="0"/>
              </a:rPr>
              <a:t>3-Subacute rhinosinusitis last for:</a:t>
            </a:r>
          </a:p>
          <a:p>
            <a:pPr marL="68580" indent="0" algn="just" rtl="0">
              <a:buNone/>
            </a:pPr>
            <a:r>
              <a:rPr lang="en-US" sz="2000" dirty="0">
                <a:solidFill>
                  <a:schemeClr val="tx1"/>
                </a:solidFill>
                <a:latin typeface="Times New Roman" panose="02020603050405020304" pitchFamily="18" charset="0"/>
                <a:cs typeface="Times New Roman" panose="02020603050405020304" pitchFamily="18" charset="0"/>
              </a:rPr>
              <a:t>A- Less than 4 weeks.</a:t>
            </a:r>
          </a:p>
          <a:p>
            <a:pPr marL="68580" indent="0" algn="just" rtl="0">
              <a:buNone/>
            </a:pPr>
            <a:r>
              <a:rPr lang="en-US" sz="2000" dirty="0">
                <a:solidFill>
                  <a:schemeClr val="tx1"/>
                </a:solidFill>
                <a:latin typeface="Times New Roman" panose="02020603050405020304" pitchFamily="18" charset="0"/>
                <a:cs typeface="Times New Roman" panose="02020603050405020304" pitchFamily="18" charset="0"/>
              </a:rPr>
              <a:t>B- 4 to 12 weeks.</a:t>
            </a:r>
          </a:p>
          <a:p>
            <a:pPr marL="68580" indent="0" algn="just" rtl="0">
              <a:buNone/>
            </a:pPr>
            <a:r>
              <a:rPr lang="en-US" sz="2000" dirty="0">
                <a:solidFill>
                  <a:schemeClr val="tx1"/>
                </a:solidFill>
                <a:latin typeface="Times New Roman" panose="02020603050405020304" pitchFamily="18" charset="0"/>
                <a:cs typeface="Times New Roman" panose="02020603050405020304" pitchFamily="18" charset="0"/>
              </a:rPr>
              <a:t>C- More than 12 weeks.</a:t>
            </a:r>
          </a:p>
          <a:p>
            <a:pPr marL="68580" indent="0" algn="just" rtl="0">
              <a:buNone/>
            </a:pPr>
            <a:r>
              <a:rPr lang="en-US" sz="2000" dirty="0">
                <a:solidFill>
                  <a:schemeClr val="tx1"/>
                </a:solidFill>
                <a:latin typeface="Times New Roman" panose="02020603050405020304" pitchFamily="18" charset="0"/>
                <a:cs typeface="Times New Roman" panose="02020603050405020304" pitchFamily="18" charset="0"/>
              </a:rPr>
              <a:t>D- 16-20 weeks.</a:t>
            </a:r>
          </a:p>
        </p:txBody>
      </p:sp>
    </p:spTree>
    <p:extLst>
      <p:ext uri="{BB962C8B-B14F-4D97-AF65-F5344CB8AC3E}">
        <p14:creationId xmlns:p14="http://schemas.microsoft.com/office/powerpoint/2010/main" val="1441489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04912" y="365760"/>
            <a:ext cx="10958732" cy="6203851"/>
          </a:xfrm>
        </p:spPr>
        <p:style>
          <a:lnRef idx="2">
            <a:schemeClr val="accent2"/>
          </a:lnRef>
          <a:fillRef idx="1">
            <a:schemeClr val="lt1"/>
          </a:fillRef>
          <a:effectRef idx="0">
            <a:schemeClr val="accent2"/>
          </a:effectRef>
          <a:fontRef idx="minor">
            <a:schemeClr val="dk1"/>
          </a:fontRef>
        </p:style>
        <p:txBody>
          <a:bodyPr numCol="1">
            <a:normAutofit fontScale="92500" lnSpcReduction="10000"/>
          </a:bodyPr>
          <a:lstStyle/>
          <a:p>
            <a:pPr marL="68580" indent="0" algn="l" rtl="0">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p>
          <a:p>
            <a:pPr marL="68580" indent="0" algn="l" rtl="0">
              <a:lnSpc>
                <a:spcPct val="110000"/>
              </a:lnSpc>
              <a:buNone/>
            </a:pPr>
            <a:r>
              <a:rPr lang="en-US" sz="2000" dirty="0">
                <a:solidFill>
                  <a:schemeClr val="tx1"/>
                </a:solidFill>
                <a:latin typeface="Times New Roman" panose="02020603050405020304" pitchFamily="18" charset="0"/>
                <a:cs typeface="Times New Roman" panose="02020603050405020304" pitchFamily="18" charset="0"/>
              </a:rPr>
              <a:t>4</a:t>
            </a:r>
            <a:r>
              <a:rPr lang="en-US" sz="2000" b="0" i="0" dirty="0">
                <a:solidFill>
                  <a:schemeClr val="tx1"/>
                </a:solidFill>
                <a:effectLst/>
                <a:latin typeface="Times New Roman" panose="02020603050405020304" pitchFamily="18" charset="0"/>
                <a:cs typeface="Times New Roman" panose="02020603050405020304" pitchFamily="18" charset="0"/>
              </a:rPr>
              <a:t>- The perioperative nurse has admitted a patient who has just undergone a tonsillectomy. The nurses</a:t>
            </a:r>
          </a:p>
          <a:p>
            <a:pPr marL="68580" indent="0" algn="just"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postoperative assessment should prioritize which of the following potential complications of this surgery?</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A) Difficulty ambulating</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B) Hemorrhage</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C) Infrequent swallowing</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D) Bradycardia</a:t>
            </a:r>
          </a:p>
          <a:p>
            <a:pPr marL="68580" indent="0" algn="l" rtl="0">
              <a:lnSpc>
                <a:spcPct val="110000"/>
              </a:lnSpc>
              <a:buNone/>
            </a:pPr>
            <a:r>
              <a:rPr lang="en-US" sz="2000" dirty="0">
                <a:solidFill>
                  <a:schemeClr val="tx1"/>
                </a:solidFill>
                <a:latin typeface="Times New Roman" panose="02020603050405020304" pitchFamily="18" charset="0"/>
                <a:cs typeface="Times New Roman" panose="02020603050405020304" pitchFamily="18" charset="0"/>
              </a:rPr>
              <a:t>5-Acute otitis media is an acute infection of the middle ear, lasting less than……….</a:t>
            </a:r>
          </a:p>
          <a:p>
            <a:pPr marL="68580" indent="0" algn="l" rtl="0">
              <a:lnSpc>
                <a:spcPct val="110000"/>
              </a:lnSpc>
              <a:buNone/>
            </a:pPr>
            <a:r>
              <a:rPr lang="en-US" sz="2000" dirty="0">
                <a:solidFill>
                  <a:schemeClr val="tx1"/>
                </a:solidFill>
                <a:latin typeface="Times New Roman" panose="02020603050405020304" pitchFamily="18" charset="0"/>
                <a:cs typeface="Times New Roman" panose="02020603050405020304" pitchFamily="18" charset="0"/>
              </a:rPr>
              <a:t>A- 6 weeks</a:t>
            </a:r>
          </a:p>
          <a:p>
            <a:pPr marL="68580" indent="0" algn="l" rtl="0">
              <a:lnSpc>
                <a:spcPct val="110000"/>
              </a:lnSpc>
              <a:buNone/>
            </a:pPr>
            <a:r>
              <a:rPr lang="en-US" sz="2000" dirty="0">
                <a:solidFill>
                  <a:schemeClr val="tx1"/>
                </a:solidFill>
                <a:latin typeface="Times New Roman" panose="02020603050405020304" pitchFamily="18" charset="0"/>
                <a:cs typeface="Times New Roman" panose="02020603050405020304" pitchFamily="18" charset="0"/>
              </a:rPr>
              <a:t>B- 5 weeks</a:t>
            </a:r>
          </a:p>
          <a:p>
            <a:pPr marL="68580" indent="0" algn="l" rtl="0">
              <a:lnSpc>
                <a:spcPct val="110000"/>
              </a:lnSpc>
              <a:buNone/>
            </a:pPr>
            <a:r>
              <a:rPr lang="en-US" sz="2000" dirty="0">
                <a:solidFill>
                  <a:schemeClr val="tx1"/>
                </a:solidFill>
                <a:latin typeface="Times New Roman" panose="02020603050405020304" pitchFamily="18" charset="0"/>
                <a:cs typeface="Times New Roman" panose="02020603050405020304" pitchFamily="18" charset="0"/>
              </a:rPr>
              <a:t>C- 4 weeks</a:t>
            </a:r>
          </a:p>
          <a:p>
            <a:pPr marL="68580" indent="0" algn="l" rtl="0">
              <a:lnSpc>
                <a:spcPct val="110000"/>
              </a:lnSpc>
              <a:buNone/>
            </a:pPr>
            <a:r>
              <a:rPr lang="en-US" sz="2000" dirty="0">
                <a:solidFill>
                  <a:schemeClr val="tx1"/>
                </a:solidFill>
                <a:latin typeface="Times New Roman" panose="02020603050405020304" pitchFamily="18" charset="0"/>
                <a:cs typeface="Times New Roman" panose="02020603050405020304" pitchFamily="18" charset="0"/>
              </a:rPr>
              <a:t>D- 3 weeks</a:t>
            </a:r>
            <a:r>
              <a:rPr lang="en-US" sz="2000" b="0" i="0" dirty="0">
                <a:solidFill>
                  <a:schemeClr val="tx1"/>
                </a:solidFill>
                <a:effectLst/>
                <a:latin typeface="Times New Roman" panose="02020603050405020304" pitchFamily="18" charset="0"/>
                <a:cs typeface="Times New Roman" panose="02020603050405020304" pitchFamily="18" charset="0"/>
              </a:rPr>
              <a:t> </a:t>
            </a:r>
          </a:p>
          <a:p>
            <a:pPr marL="68580" indent="0" algn="l" rtl="0">
              <a:lnSpc>
                <a:spcPct val="110000"/>
              </a:lnSpc>
              <a:buNone/>
            </a:pPr>
            <a:r>
              <a:rPr lang="en-US" sz="2000" dirty="0">
                <a:solidFill>
                  <a:schemeClr val="tx1"/>
                </a:solidFill>
                <a:latin typeface="Times New Roman" panose="02020603050405020304" pitchFamily="18" charset="0"/>
                <a:cs typeface="Times New Roman" panose="02020603050405020304" pitchFamily="18" charset="0"/>
              </a:rPr>
              <a:t>6-Supportive drugs for viral sinusitis include, except:</a:t>
            </a:r>
          </a:p>
          <a:p>
            <a:pPr marL="68580" indent="0" algn="l" rtl="0">
              <a:lnSpc>
                <a:spcPct val="110000"/>
              </a:lnSpc>
              <a:buNone/>
            </a:pPr>
            <a:r>
              <a:rPr lang="en-US" sz="2000" dirty="0">
                <a:solidFill>
                  <a:schemeClr val="tx1"/>
                </a:solidFill>
                <a:latin typeface="Times New Roman" panose="02020603050405020304" pitchFamily="18" charset="0"/>
                <a:cs typeface="Times New Roman" panose="02020603050405020304" pitchFamily="18" charset="0"/>
              </a:rPr>
              <a:t>A- Antipyretic.</a:t>
            </a:r>
          </a:p>
          <a:p>
            <a:pPr marL="68580" indent="0" algn="l" rtl="0">
              <a:lnSpc>
                <a:spcPct val="110000"/>
              </a:lnSpc>
              <a:buNone/>
            </a:pPr>
            <a:r>
              <a:rPr lang="en-US" sz="2000" dirty="0">
                <a:solidFill>
                  <a:schemeClr val="tx1"/>
                </a:solidFill>
                <a:latin typeface="Times New Roman" panose="02020603050405020304" pitchFamily="18" charset="0"/>
                <a:cs typeface="Times New Roman" panose="02020603050405020304" pitchFamily="18" charset="0"/>
              </a:rPr>
              <a:t>B- Normal Saline. </a:t>
            </a:r>
          </a:p>
          <a:p>
            <a:pPr marL="68580" indent="0" algn="l" rtl="0">
              <a:lnSpc>
                <a:spcPct val="110000"/>
              </a:lnSpc>
              <a:buNone/>
            </a:pPr>
            <a:r>
              <a:rPr lang="en-US" sz="2000" dirty="0">
                <a:solidFill>
                  <a:schemeClr val="tx1"/>
                </a:solidFill>
                <a:latin typeface="Times New Roman" panose="02020603050405020304" pitchFamily="18" charset="0"/>
                <a:cs typeface="Times New Roman" panose="02020603050405020304" pitchFamily="18" charset="0"/>
              </a:rPr>
              <a:t>C- Vitamin C.</a:t>
            </a:r>
          </a:p>
          <a:p>
            <a:pPr marL="68580" indent="0" algn="l" rtl="0">
              <a:lnSpc>
                <a:spcPct val="110000"/>
              </a:lnSpc>
              <a:buNone/>
            </a:pPr>
            <a:r>
              <a:rPr lang="en-US" sz="2000" dirty="0">
                <a:solidFill>
                  <a:schemeClr val="tx1"/>
                </a:solidFill>
                <a:latin typeface="Times New Roman" panose="02020603050405020304" pitchFamily="18" charset="0"/>
                <a:cs typeface="Times New Roman" panose="02020603050405020304" pitchFamily="18" charset="0"/>
              </a:rPr>
              <a:t>D- Amoxicillin. </a:t>
            </a:r>
          </a:p>
        </p:txBody>
      </p:sp>
    </p:spTree>
    <p:extLst>
      <p:ext uri="{BB962C8B-B14F-4D97-AF65-F5344CB8AC3E}">
        <p14:creationId xmlns:p14="http://schemas.microsoft.com/office/powerpoint/2010/main" val="1447976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04912" y="365760"/>
            <a:ext cx="10958732" cy="6203851"/>
          </a:xfrm>
        </p:spPr>
        <p:style>
          <a:lnRef idx="2">
            <a:schemeClr val="accent2"/>
          </a:lnRef>
          <a:fillRef idx="1">
            <a:schemeClr val="lt1"/>
          </a:fillRef>
          <a:effectRef idx="0">
            <a:schemeClr val="accent2"/>
          </a:effectRef>
          <a:fontRef idx="minor">
            <a:schemeClr val="dk1"/>
          </a:fontRef>
        </p:style>
        <p:txBody>
          <a:bodyPr numCol="1">
            <a:normAutofit lnSpcReduction="10000"/>
          </a:bodyPr>
          <a:lstStyle/>
          <a:p>
            <a:pPr marL="68580" indent="0" algn="l" rtl="0">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7- Tonsils are on the back of the throat. Where are the adenoids located?</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A- Under the tongue</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B. In the ears</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C. Behind the nose and roof of the mouth</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D. None of the above</a:t>
            </a:r>
          </a:p>
          <a:p>
            <a:pPr marL="68580" indent="0" algn="l" rtl="0">
              <a:lnSpc>
                <a:spcPct val="110000"/>
              </a:lnSpc>
              <a:buNone/>
            </a:pPr>
            <a:r>
              <a:rPr lang="en-US" sz="2000" dirty="0">
                <a:solidFill>
                  <a:schemeClr val="tx1"/>
                </a:solidFill>
                <a:latin typeface="Times New Roman" panose="02020603050405020304" pitchFamily="18" charset="0"/>
                <a:cs typeface="Times New Roman" panose="02020603050405020304" pitchFamily="18" charset="0"/>
              </a:rPr>
              <a:t>8</a:t>
            </a:r>
            <a:r>
              <a:rPr lang="en-US" sz="2000" b="0" i="0" dirty="0">
                <a:solidFill>
                  <a:schemeClr val="tx1"/>
                </a:solidFill>
                <a:effectLst/>
                <a:latin typeface="Times New Roman" panose="02020603050405020304" pitchFamily="18" charset="0"/>
                <a:cs typeface="Times New Roman" panose="02020603050405020304" pitchFamily="18" charset="0"/>
              </a:rPr>
              <a:t>. What do your tonsils and adenoids do?</a:t>
            </a:r>
          </a:p>
          <a:p>
            <a:pPr marL="68580" indent="0" algn="l" rtl="0">
              <a:lnSpc>
                <a:spcPct val="110000"/>
              </a:lnSpc>
              <a:buNone/>
            </a:pPr>
            <a:r>
              <a:rPr lang="en-US" sz="2000" dirty="0">
                <a:solidFill>
                  <a:schemeClr val="tx1"/>
                </a:solidFill>
                <a:latin typeface="Times New Roman" panose="02020603050405020304" pitchFamily="18" charset="0"/>
                <a:cs typeface="Times New Roman" panose="02020603050405020304" pitchFamily="18" charset="0"/>
              </a:rPr>
              <a:t>A- </a:t>
            </a:r>
            <a:r>
              <a:rPr lang="en-US" sz="2000" b="0" i="0" dirty="0">
                <a:solidFill>
                  <a:schemeClr val="tx1"/>
                </a:solidFill>
                <a:effectLst/>
                <a:latin typeface="Times New Roman" panose="02020603050405020304" pitchFamily="18" charset="0"/>
                <a:cs typeface="Times New Roman" panose="02020603050405020304" pitchFamily="18" charset="0"/>
              </a:rPr>
              <a:t>They don't do anything</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B. They help your nose with the sense of smell</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C. They are part of your immune system</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D. None of the above</a:t>
            </a:r>
          </a:p>
          <a:p>
            <a:pPr marL="68580" indent="0" algn="l" rtl="0">
              <a:lnSpc>
                <a:spcPct val="110000"/>
              </a:lnSpc>
              <a:buNone/>
            </a:pPr>
            <a:r>
              <a:rPr lang="en-US" sz="2000" dirty="0">
                <a:solidFill>
                  <a:schemeClr val="tx1"/>
                </a:solidFill>
                <a:latin typeface="Times New Roman" panose="02020603050405020304" pitchFamily="18" charset="0"/>
                <a:cs typeface="Times New Roman" panose="02020603050405020304" pitchFamily="18" charset="0"/>
              </a:rPr>
              <a:t>9</a:t>
            </a:r>
            <a:r>
              <a:rPr lang="en-US" sz="2000" b="0" i="0" dirty="0">
                <a:solidFill>
                  <a:schemeClr val="tx1"/>
                </a:solidFill>
                <a:effectLst/>
                <a:latin typeface="Times New Roman" panose="02020603050405020304" pitchFamily="18" charset="0"/>
                <a:cs typeface="Times New Roman" panose="02020603050405020304" pitchFamily="18" charset="0"/>
              </a:rPr>
              <a:t>. Which of these is a common problem with tonsils?</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A- They make an infection worse</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B. They become swollen</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C. They can become infected themselves</a:t>
            </a:r>
          </a:p>
          <a:p>
            <a:pPr marL="68580" indent="0" algn="l" rtl="0">
              <a:lnSpc>
                <a:spcPct val="110000"/>
              </a:lnSpc>
              <a:buNone/>
            </a:pPr>
            <a:r>
              <a:rPr lang="en-US" sz="2000" b="0" i="0" dirty="0">
                <a:solidFill>
                  <a:schemeClr val="tx1"/>
                </a:solidFill>
                <a:effectLst/>
                <a:latin typeface="Times New Roman" panose="02020603050405020304" pitchFamily="18" charset="0"/>
                <a:cs typeface="Times New Roman" panose="02020603050405020304" pitchFamily="18" charset="0"/>
              </a:rPr>
              <a:t>D. B and C</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605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D2B31A-36C6-474E-9E7C-81970A8B5173}"/>
              </a:ext>
            </a:extLst>
          </p:cNvPr>
          <p:cNvSpPr>
            <a:spLocks noGrp="1"/>
          </p:cNvSpPr>
          <p:nvPr>
            <p:ph idx="1"/>
          </p:nvPr>
        </p:nvSpPr>
        <p:spPr>
          <a:xfrm>
            <a:off x="647114" y="675248"/>
            <a:ext cx="10916529" cy="5894363"/>
          </a:xfrm>
        </p:spPr>
        <p:style>
          <a:lnRef idx="2">
            <a:schemeClr val="accent2"/>
          </a:lnRef>
          <a:fillRef idx="1">
            <a:schemeClr val="lt1"/>
          </a:fillRef>
          <a:effectRef idx="0">
            <a:schemeClr val="accent2"/>
          </a:effectRef>
          <a:fontRef idx="minor">
            <a:schemeClr val="dk1"/>
          </a:fontRef>
        </p:style>
        <p:txBody>
          <a:bodyPr numCol="1">
            <a:normAutofit/>
          </a:bodyPr>
          <a:lstStyle/>
          <a:p>
            <a:pPr marL="68580" indent="0" algn="l" rtl="0">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p>
          <a:p>
            <a:pPr marL="68580" indent="0" algn="l" rtl="0">
              <a:lnSpc>
                <a:spcPct val="110000"/>
              </a:lnSpc>
              <a:buNone/>
            </a:pPr>
            <a:r>
              <a:rPr lang="en-US" dirty="0">
                <a:solidFill>
                  <a:schemeClr val="tx1"/>
                </a:solidFill>
                <a:latin typeface="Times New Roman" panose="02020603050405020304" pitchFamily="18" charset="0"/>
                <a:cs typeface="Times New Roman" panose="02020603050405020304" pitchFamily="18" charset="0"/>
              </a:rPr>
              <a:t>10</a:t>
            </a:r>
            <a:r>
              <a:rPr lang="en-US" b="0" i="0" dirty="0">
                <a:solidFill>
                  <a:schemeClr val="tx1"/>
                </a:solidFill>
                <a:effectLst/>
                <a:latin typeface="Times New Roman" panose="02020603050405020304" pitchFamily="18" charset="0"/>
                <a:cs typeface="Times New Roman" panose="02020603050405020304" pitchFamily="18" charset="0"/>
              </a:rPr>
              <a:t>- The nurse is providing patient teaching to a patient diagnosed with acute rhinosinusitis. For what possible complication should the nurse teach the patient to seek immediate follow-up? </a:t>
            </a:r>
          </a:p>
          <a:p>
            <a:pPr marL="68580" indent="0" algn="l" rtl="0">
              <a:lnSpc>
                <a:spcPct val="110000"/>
              </a:lnSpc>
              <a:buNone/>
            </a:pPr>
            <a:r>
              <a:rPr lang="en-US" b="0" i="0" dirty="0">
                <a:solidFill>
                  <a:schemeClr val="tx1"/>
                </a:solidFill>
                <a:effectLst/>
                <a:latin typeface="Times New Roman" panose="02020603050405020304" pitchFamily="18" charset="0"/>
                <a:cs typeface="Times New Roman" panose="02020603050405020304" pitchFamily="18" charset="0"/>
              </a:rPr>
              <a:t>A) Periorbital edema.</a:t>
            </a:r>
          </a:p>
          <a:p>
            <a:pPr marL="68580" indent="0" algn="l" rtl="0">
              <a:lnSpc>
                <a:spcPct val="110000"/>
              </a:lnSpc>
              <a:buNone/>
            </a:pPr>
            <a:r>
              <a:rPr lang="en-US" b="0" i="0" dirty="0">
                <a:solidFill>
                  <a:schemeClr val="tx1"/>
                </a:solidFill>
                <a:effectLst/>
                <a:latin typeface="Times New Roman" panose="02020603050405020304" pitchFamily="18" charset="0"/>
                <a:cs typeface="Times New Roman" panose="02020603050405020304" pitchFamily="18" charset="0"/>
              </a:rPr>
              <a:t>B) Headache unrelieved by OTC medications.</a:t>
            </a:r>
          </a:p>
          <a:p>
            <a:pPr marL="68580" indent="0" algn="l" rtl="0">
              <a:lnSpc>
                <a:spcPct val="110000"/>
              </a:lnSpc>
              <a:buNone/>
            </a:pPr>
            <a:r>
              <a:rPr lang="en-US" b="0" i="0" dirty="0">
                <a:solidFill>
                  <a:schemeClr val="tx1"/>
                </a:solidFill>
                <a:effectLst/>
                <a:latin typeface="Times New Roman" panose="02020603050405020304" pitchFamily="18" charset="0"/>
                <a:cs typeface="Times New Roman" panose="02020603050405020304" pitchFamily="18" charset="0"/>
              </a:rPr>
              <a:t>C) Clear drainage from the nose.</a:t>
            </a:r>
          </a:p>
          <a:p>
            <a:pPr marL="68580" indent="0" algn="l" rtl="0">
              <a:lnSpc>
                <a:spcPct val="110000"/>
              </a:lnSpc>
              <a:buNone/>
            </a:pPr>
            <a:r>
              <a:rPr lang="en-US" b="0" i="0" dirty="0">
                <a:solidFill>
                  <a:schemeClr val="tx1"/>
                </a:solidFill>
                <a:effectLst/>
                <a:latin typeface="Times New Roman" panose="02020603050405020304" pitchFamily="18" charset="0"/>
                <a:cs typeface="Times New Roman" panose="02020603050405020304" pitchFamily="18" charset="0"/>
              </a:rPr>
              <a:t>D) Blood-tinged mucus when blowing the nose.</a:t>
            </a:r>
          </a:p>
          <a:p>
            <a:pPr marL="68580" indent="0" algn="l" rtl="0">
              <a:lnSpc>
                <a:spcPct val="110000"/>
              </a:lnSpc>
              <a:buNone/>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885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346364"/>
            <a:ext cx="10986655" cy="6179127"/>
          </a:xfrm>
          <a:prstGeom prst="rect">
            <a:avLst/>
          </a:prstGeom>
        </p:spPr>
      </p:pic>
    </p:spTree>
    <p:extLst>
      <p:ext uri="{BB962C8B-B14F-4D97-AF65-F5344CB8AC3E}">
        <p14:creationId xmlns:p14="http://schemas.microsoft.com/office/powerpoint/2010/main" val="2104918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7141" y="731520"/>
            <a:ext cx="10748028" cy="5753686"/>
          </a:xfrm>
        </p:spPr>
        <p:style>
          <a:lnRef idx="2">
            <a:schemeClr val="accent2"/>
          </a:lnRef>
          <a:fillRef idx="1">
            <a:schemeClr val="lt1"/>
          </a:fillRef>
          <a:effectRef idx="0">
            <a:schemeClr val="accent2"/>
          </a:effectRef>
          <a:fontRef idx="minor">
            <a:schemeClr val="dk1"/>
          </a:fontRef>
        </p:style>
        <p:txBody>
          <a:bodyPr>
            <a:noAutofit/>
          </a:bodyPr>
          <a:lstStyle/>
          <a:p>
            <a:pPr marL="68580" indent="0" algn="just" rtl="0">
              <a:lnSpc>
                <a:spcPct val="140000"/>
              </a:lnSpc>
              <a:buNone/>
            </a:pPr>
            <a:r>
              <a:rPr lang="en-US" sz="3600" b="1" dirty="0">
                <a:ln/>
                <a:solidFill>
                  <a:srgbClr val="C00000"/>
                </a:solidFill>
                <a:effectLst>
                  <a:glow rad="101600">
                    <a:srgbClr val="5B9BD5">
                      <a:satMod val="175000"/>
                      <a:alpha val="40000"/>
                    </a:srgbClr>
                  </a:glow>
                  <a:outerShdw blurRad="38100" dist="19050" dir="2700000" algn="tl" rotWithShape="0">
                    <a:prstClr val="black">
                      <a:lumMod val="50000"/>
                      <a:alpha val="40000"/>
                    </a:prstClr>
                  </a:outerShdw>
                </a:effectLst>
                <a:latin typeface="Times New Roman" panose="02020603050405020304" pitchFamily="18" charset="0"/>
                <a:ea typeface="+mj-ea"/>
                <a:cs typeface="Times New Roman" panose="02020603050405020304" pitchFamily="18" charset="0"/>
              </a:rPr>
              <a:t>Rhinosinusitis is classified by the duration of symptoms:</a:t>
            </a:r>
          </a:p>
          <a:p>
            <a:pPr marL="68580" indent="0" algn="just" rtl="0">
              <a:lnSpc>
                <a:spcPct val="140000"/>
              </a:lnSpc>
              <a:buNone/>
            </a:pPr>
            <a:r>
              <a:rPr lang="en-US" sz="2800" b="1" dirty="0">
                <a:solidFill>
                  <a:srgbClr val="FF0000"/>
                </a:solidFill>
                <a:latin typeface="Times New Roman" pitchFamily="18" charset="0"/>
                <a:cs typeface="Times New Roman" pitchFamily="18" charset="0"/>
              </a:rPr>
              <a:t>1- Acute (less than 4 weeks).</a:t>
            </a:r>
          </a:p>
          <a:p>
            <a:pPr marL="68580" indent="0" algn="just" rtl="0">
              <a:lnSpc>
                <a:spcPct val="140000"/>
              </a:lnSpc>
              <a:buNone/>
            </a:pPr>
            <a:r>
              <a:rPr lang="en-US" sz="2800" b="1" dirty="0">
                <a:solidFill>
                  <a:srgbClr val="FF0000"/>
                </a:solidFill>
                <a:latin typeface="Times New Roman" pitchFamily="18" charset="0"/>
                <a:cs typeface="Times New Roman" pitchFamily="18" charset="0"/>
              </a:rPr>
              <a:t>2- Subacute (4 to 12 weeks).</a:t>
            </a:r>
          </a:p>
          <a:p>
            <a:pPr marL="68580" indent="0" algn="just" rtl="0">
              <a:lnSpc>
                <a:spcPct val="140000"/>
              </a:lnSpc>
              <a:buNone/>
            </a:pPr>
            <a:r>
              <a:rPr lang="en-US" sz="2800" b="1" dirty="0">
                <a:solidFill>
                  <a:srgbClr val="FF0000"/>
                </a:solidFill>
                <a:latin typeface="Times New Roman" pitchFamily="18" charset="0"/>
                <a:cs typeface="Times New Roman" pitchFamily="18" charset="0"/>
              </a:rPr>
              <a:t>3- Chronic (more than 12 weeks). </a:t>
            </a:r>
          </a:p>
          <a:p>
            <a:pPr marL="68580" indent="0" algn="just" rtl="0">
              <a:lnSpc>
                <a:spcPct val="140000"/>
              </a:lnSpc>
              <a:buNone/>
            </a:pPr>
            <a:endParaRPr lang="en-US" sz="2800" b="1" dirty="0">
              <a:solidFill>
                <a:srgbClr val="FF0000"/>
              </a:solidFill>
              <a:latin typeface="Times New Roman" pitchFamily="18" charset="0"/>
              <a:cs typeface="Times New Roman" pitchFamily="18" charset="0"/>
            </a:endParaRPr>
          </a:p>
          <a:p>
            <a:pPr marL="68580" indent="0" algn="just" rtl="0">
              <a:lnSpc>
                <a:spcPct val="140000"/>
              </a:lnSpc>
              <a:buNone/>
            </a:pPr>
            <a:endParaRPr lang="en-US" sz="2800" b="1" dirty="0">
              <a:solidFill>
                <a:srgbClr val="FF0000"/>
              </a:solidFill>
              <a:latin typeface="Times New Roman" pitchFamily="18" charset="0"/>
              <a:cs typeface="Times New Roman" pitchFamily="18" charset="0"/>
            </a:endParaRPr>
          </a:p>
          <a:p>
            <a:pPr marL="68580" indent="0" algn="just" rtl="0">
              <a:lnSpc>
                <a:spcPct val="140000"/>
              </a:lnSpc>
              <a:buNone/>
            </a:pPr>
            <a:endParaRPr lang="en-US" sz="2400" b="1" dirty="0">
              <a:solidFill>
                <a:srgbClr val="FF0000"/>
              </a:solidFill>
              <a:latin typeface="Times New Roman" pitchFamily="18" charset="0"/>
              <a:cs typeface="Times New Roman" pitchFamily="18" charset="0"/>
            </a:endParaRPr>
          </a:p>
          <a:p>
            <a:pPr marL="68580" indent="0" algn="just" rtl="0">
              <a:lnSpc>
                <a:spcPct val="140000"/>
              </a:lnSpc>
              <a:buNone/>
            </a:pPr>
            <a:endParaRPr lang="en-US" sz="2400" dirty="0">
              <a:solidFill>
                <a:schemeClr val="tx1"/>
              </a:solidFill>
              <a:latin typeface="Times New Roman" pitchFamily="18" charset="0"/>
              <a:cs typeface="Times New Roman" pitchFamily="18" charset="0"/>
            </a:endParaRPr>
          </a:p>
          <a:p>
            <a:pPr marL="0" indent="0" algn="just" rtl="0">
              <a:lnSpc>
                <a:spcPct val="150000"/>
              </a:lnSpc>
              <a:buNone/>
            </a:pPr>
            <a:endParaRPr lang="en-US" sz="2400" dirty="0">
              <a:solidFill>
                <a:schemeClr val="tx1"/>
              </a:solidFill>
              <a:latin typeface="Times New Roman" pitchFamily="18" charset="0"/>
              <a:cs typeface="Times New Roman" pitchFamily="18" charset="0"/>
            </a:endParaRPr>
          </a:p>
          <a:p>
            <a:pPr indent="-342900" algn="just" rtl="0">
              <a:lnSpc>
                <a:spcPct val="150000"/>
              </a:lnSpc>
              <a:buFont typeface="Courier New" panose="02070309020205020404" pitchFamily="49" charset="0"/>
              <a:buChar char="o"/>
            </a:pPr>
            <a:endParaRPr lang="ar-IQ"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61432664"/>
      </p:ext>
    </p:extLst>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33046" y="647114"/>
            <a:ext cx="10930597" cy="5880294"/>
          </a:xfrm>
        </p:spPr>
        <p:style>
          <a:lnRef idx="2">
            <a:schemeClr val="accent2"/>
          </a:lnRef>
          <a:fillRef idx="1">
            <a:schemeClr val="lt1"/>
          </a:fillRef>
          <a:effectRef idx="0">
            <a:schemeClr val="accent2"/>
          </a:effectRef>
          <a:fontRef idx="minor">
            <a:schemeClr val="dk1"/>
          </a:fontRef>
        </p:style>
        <p:txBody>
          <a:bodyPr>
            <a:noAutofit/>
          </a:bodyPr>
          <a:lstStyle/>
          <a:p>
            <a:pPr marL="68580" indent="0" algn="l" rtl="0">
              <a:lnSpc>
                <a:spcPct val="140000"/>
              </a:lnSpc>
              <a:buNone/>
            </a:pPr>
            <a:r>
              <a:rPr lang="en-US" sz="2800" b="1" dirty="0">
                <a:ln/>
                <a:solidFill>
                  <a:srgbClr val="C00000"/>
                </a:solidFill>
                <a:effectLst>
                  <a:glow rad="101600">
                    <a:srgbClr val="5B9BD5">
                      <a:satMod val="175000"/>
                      <a:alpha val="40000"/>
                    </a:srgbClr>
                  </a:glow>
                  <a:outerShdw blurRad="38100" dist="19050" dir="2700000" algn="tl" rotWithShape="0">
                    <a:prstClr val="black">
                      <a:lumMod val="50000"/>
                      <a:alpha val="40000"/>
                    </a:prstClr>
                  </a:outerShdw>
                </a:effectLst>
                <a:latin typeface="Times New Roman" panose="02020603050405020304" pitchFamily="18" charset="0"/>
                <a:ea typeface="+mj-ea"/>
                <a:cs typeface="Times New Roman" panose="02020603050405020304" pitchFamily="18" charset="0"/>
              </a:rPr>
              <a:t>Causes and Risk Factors</a:t>
            </a:r>
          </a:p>
          <a:p>
            <a:pPr marL="68580" indent="0" algn="l" rtl="0">
              <a:lnSpc>
                <a:spcPct val="140000"/>
              </a:lnSpc>
              <a:buNone/>
            </a:pPr>
            <a:r>
              <a:rPr lang="en-US" dirty="0">
                <a:solidFill>
                  <a:schemeClr val="tx1"/>
                </a:solidFill>
                <a:latin typeface="Times New Roman" pitchFamily="18" charset="0"/>
                <a:cs typeface="Times New Roman" pitchFamily="18" charset="0"/>
              </a:rPr>
              <a:t>1- Bacterial or viral infection.</a:t>
            </a:r>
          </a:p>
          <a:p>
            <a:pPr marL="68580" indent="0" algn="l" rtl="0">
              <a:lnSpc>
                <a:spcPct val="140000"/>
              </a:lnSpc>
              <a:buNone/>
            </a:pPr>
            <a:r>
              <a:rPr lang="en-US" dirty="0">
                <a:solidFill>
                  <a:schemeClr val="tx1"/>
                </a:solidFill>
                <a:latin typeface="Times New Roman" pitchFamily="18" charset="0"/>
                <a:cs typeface="Times New Roman" pitchFamily="18" charset="0"/>
              </a:rPr>
              <a:t>2- Nasal deformities (nasal contaminated) conditions polyps or a deviated septum.</a:t>
            </a:r>
          </a:p>
          <a:p>
            <a:pPr marL="68580" indent="0" algn="l" rtl="0">
              <a:lnSpc>
                <a:spcPct val="140000"/>
              </a:lnSpc>
              <a:buNone/>
            </a:pPr>
            <a:r>
              <a:rPr lang="en-US" dirty="0">
                <a:solidFill>
                  <a:schemeClr val="tx1"/>
                </a:solidFill>
                <a:latin typeface="Times New Roman" pitchFamily="18" charset="0"/>
                <a:cs typeface="Times New Roman" pitchFamily="18" charset="0"/>
              </a:rPr>
              <a:t>3- Enlargement of adenoids.</a:t>
            </a:r>
          </a:p>
          <a:p>
            <a:pPr marL="68580" indent="0" algn="l" rtl="0">
              <a:lnSpc>
                <a:spcPct val="140000"/>
              </a:lnSpc>
              <a:buNone/>
            </a:pPr>
            <a:r>
              <a:rPr lang="en-US" dirty="0">
                <a:solidFill>
                  <a:schemeClr val="tx1"/>
                </a:solidFill>
                <a:latin typeface="Times New Roman" pitchFamily="18" charset="0"/>
                <a:cs typeface="Times New Roman" pitchFamily="18" charset="0"/>
              </a:rPr>
              <a:t>4- Foreign objects.</a:t>
            </a:r>
            <a:endParaRPr lang="ar-IQ" dirty="0">
              <a:solidFill>
                <a:schemeClr val="tx1"/>
              </a:solidFill>
              <a:latin typeface="Times New Roman" pitchFamily="18" charset="0"/>
              <a:cs typeface="Times New Roman" pitchFamily="18" charset="0"/>
            </a:endParaRPr>
          </a:p>
          <a:p>
            <a:pPr marL="68580" indent="0" algn="l" rtl="0">
              <a:lnSpc>
                <a:spcPct val="140000"/>
              </a:lnSpc>
              <a:buNone/>
            </a:pPr>
            <a:r>
              <a:rPr lang="en-US" dirty="0">
                <a:solidFill>
                  <a:schemeClr val="tx1"/>
                </a:solidFill>
                <a:latin typeface="Times New Roman" pitchFamily="18" charset="0"/>
                <a:cs typeface="Times New Roman" pitchFamily="18" charset="0"/>
              </a:rPr>
              <a:t>5- Tooth infection. </a:t>
            </a:r>
          </a:p>
          <a:p>
            <a:pPr marL="68580" indent="0" algn="l" rtl="0">
              <a:lnSpc>
                <a:spcPct val="140000"/>
              </a:lnSpc>
              <a:buNone/>
            </a:pPr>
            <a:r>
              <a:rPr lang="en-US" dirty="0">
                <a:solidFill>
                  <a:schemeClr val="tx1"/>
                </a:solidFill>
                <a:latin typeface="Times New Roman" pitchFamily="18" charset="0"/>
                <a:cs typeface="Times New Roman" pitchFamily="18" charset="0"/>
              </a:rPr>
              <a:t>6- Trauma to the nose.</a:t>
            </a:r>
          </a:p>
          <a:p>
            <a:pPr marL="68580" indent="0" algn="l" rtl="0">
              <a:lnSpc>
                <a:spcPct val="140000"/>
              </a:lnSpc>
              <a:buNone/>
            </a:pPr>
            <a:r>
              <a:rPr lang="en-US" dirty="0">
                <a:solidFill>
                  <a:schemeClr val="tx1"/>
                </a:solidFill>
                <a:latin typeface="Times New Roman" pitchFamily="18" charset="0"/>
                <a:cs typeface="Times New Roman" pitchFamily="18" charset="0"/>
              </a:rPr>
              <a:t>7- Swimming in contaminated conditions.</a:t>
            </a:r>
          </a:p>
          <a:p>
            <a:pPr marL="68580" indent="0" algn="l" rtl="0">
              <a:lnSpc>
                <a:spcPct val="140000"/>
              </a:lnSpc>
              <a:buNone/>
            </a:pPr>
            <a:r>
              <a:rPr lang="en-US" dirty="0">
                <a:solidFill>
                  <a:schemeClr val="tx1"/>
                </a:solidFill>
                <a:latin typeface="Times New Roman" pitchFamily="18" charset="0"/>
                <a:cs typeface="Times New Roman" pitchFamily="18" charset="0"/>
              </a:rPr>
              <a:t>8- Environmental factors.     9- Chemicals agents.</a:t>
            </a:r>
            <a:endParaRPr lang="ar-IQ" dirty="0">
              <a:solidFill>
                <a:schemeClr val="tx1"/>
              </a:solidFill>
              <a:latin typeface="Times New Roman" pitchFamily="18" charset="0"/>
              <a:cs typeface="Times New Roman" pitchFamily="18" charset="0"/>
            </a:endParaRPr>
          </a:p>
          <a:p>
            <a:pPr marL="68580" indent="0" algn="l" rtl="0">
              <a:lnSpc>
                <a:spcPct val="140000"/>
              </a:lnSpc>
              <a:buNone/>
            </a:pPr>
            <a:r>
              <a:rPr lang="en-US" dirty="0">
                <a:solidFill>
                  <a:schemeClr val="tx1"/>
                </a:solidFill>
                <a:latin typeface="Times New Roman" pitchFamily="18" charset="0"/>
                <a:cs typeface="Times New Roman" pitchFamily="18" charset="0"/>
              </a:rPr>
              <a:t>10- Tumors.  11- Smoking. </a:t>
            </a:r>
          </a:p>
          <a:p>
            <a:pPr marL="68580" indent="0" algn="l" rtl="0">
              <a:lnSpc>
                <a:spcPct val="140000"/>
              </a:lnSpc>
              <a:buNone/>
            </a:pPr>
            <a:endParaRPr lang="en-US" sz="2800" dirty="0">
              <a:solidFill>
                <a:schemeClr val="tx1"/>
              </a:solidFill>
              <a:latin typeface="Times New Roman" pitchFamily="18" charset="0"/>
              <a:cs typeface="Times New Roman" pitchFamily="18" charset="0"/>
            </a:endParaRPr>
          </a:p>
          <a:p>
            <a:pPr marL="68580" indent="0" algn="l" rtl="0">
              <a:lnSpc>
                <a:spcPct val="140000"/>
              </a:lnSpc>
              <a:buNone/>
            </a:pPr>
            <a:endParaRPr lang="en-US" sz="2800" dirty="0">
              <a:solidFill>
                <a:schemeClr val="tx1"/>
              </a:solidFill>
              <a:latin typeface="Times New Roman" pitchFamily="18" charset="0"/>
              <a:cs typeface="Times New Roman" pitchFamily="18" charset="0"/>
            </a:endParaRPr>
          </a:p>
          <a:p>
            <a:pPr marL="68580" indent="0" algn="l" rtl="0">
              <a:lnSpc>
                <a:spcPct val="140000"/>
              </a:lnSpc>
              <a:buNone/>
            </a:pPr>
            <a:r>
              <a:rPr lang="en-US" sz="2600" dirty="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a:p>
            <a:pPr marL="0" indent="0" algn="just" rtl="0">
              <a:lnSpc>
                <a:spcPct val="150000"/>
              </a:lnSpc>
              <a:buNone/>
            </a:pPr>
            <a:endParaRPr lang="en-US" sz="2400" dirty="0">
              <a:solidFill>
                <a:schemeClr val="tx1"/>
              </a:solidFill>
              <a:latin typeface="Times New Roman" pitchFamily="18" charset="0"/>
              <a:cs typeface="Times New Roman" pitchFamily="18" charset="0"/>
            </a:endParaRPr>
          </a:p>
          <a:p>
            <a:pPr indent="-342900" algn="just" rtl="0">
              <a:lnSpc>
                <a:spcPct val="150000"/>
              </a:lnSpc>
              <a:buFont typeface="Courier New" panose="02070309020205020404" pitchFamily="49" charset="0"/>
              <a:buChar char="o"/>
            </a:pPr>
            <a:endParaRPr lang="ar-IQ"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6580847"/>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33046" y="717452"/>
            <a:ext cx="10930597" cy="5809956"/>
          </a:xfrm>
        </p:spPr>
        <p:style>
          <a:lnRef idx="2">
            <a:schemeClr val="accent2"/>
          </a:lnRef>
          <a:fillRef idx="1">
            <a:schemeClr val="lt1"/>
          </a:fillRef>
          <a:effectRef idx="0">
            <a:schemeClr val="accent2"/>
          </a:effectRef>
          <a:fontRef idx="minor">
            <a:schemeClr val="dk1"/>
          </a:fontRef>
        </p:style>
        <p:txBody>
          <a:bodyPr>
            <a:noAutofit/>
          </a:bodyPr>
          <a:lstStyle/>
          <a:p>
            <a:pPr marL="68580" indent="0" algn="l" rtl="0">
              <a:lnSpc>
                <a:spcPct val="150000"/>
              </a:lnSpc>
              <a:buNone/>
            </a:pPr>
            <a:r>
              <a:rPr lang="en-US" sz="2800" b="1" dirty="0">
                <a:ln/>
                <a:solidFill>
                  <a:srgbClr val="C00000"/>
                </a:solidFill>
                <a:effectLst>
                  <a:glow rad="101600">
                    <a:srgbClr val="5B9BD5">
                      <a:satMod val="175000"/>
                      <a:alpha val="40000"/>
                    </a:srgbClr>
                  </a:glow>
                  <a:outerShdw blurRad="38100" dist="19050" dir="2700000" algn="tl" rotWithShape="0">
                    <a:prstClr val="black">
                      <a:lumMod val="50000"/>
                      <a:alpha val="40000"/>
                    </a:prstClr>
                  </a:outerShdw>
                </a:effectLst>
                <a:latin typeface="Times New Roman" panose="02020603050405020304" pitchFamily="18" charset="0"/>
                <a:ea typeface="+mj-ea"/>
                <a:cs typeface="Times New Roman" panose="02020603050405020304" pitchFamily="18" charset="0"/>
              </a:rPr>
              <a:t>Acute Rhinosinusitis </a:t>
            </a:r>
          </a:p>
          <a:p>
            <a:pPr marL="68580" indent="0" algn="just" rtl="0">
              <a:lnSpc>
                <a:spcPct val="150000"/>
              </a:lnSpc>
              <a:buNone/>
            </a:pPr>
            <a:r>
              <a:rPr lang="en-US" dirty="0">
                <a:solidFill>
                  <a:schemeClr val="tx1"/>
                </a:solidFill>
                <a:latin typeface="Times New Roman" pitchFamily="18" charset="0"/>
                <a:cs typeface="Times New Roman" pitchFamily="18" charset="0"/>
              </a:rPr>
              <a:t>Acute rhinosinusitis is classified as acute bacterial rhinosinusitis (ABRS) or acute viral rhinosinusitis (AVRS). Recurrent acute rhinosinusitis is characterized by </a:t>
            </a:r>
            <a:r>
              <a:rPr lang="en-US" b="1" dirty="0">
                <a:solidFill>
                  <a:srgbClr val="FF0000"/>
                </a:solidFill>
                <a:latin typeface="Times New Roman" pitchFamily="18" charset="0"/>
                <a:cs typeface="Times New Roman" pitchFamily="18" charset="0"/>
              </a:rPr>
              <a:t>four or more acute episodes of ABRS per year.</a:t>
            </a:r>
          </a:p>
          <a:p>
            <a:pPr marL="68580" indent="0" algn="l" rtl="0">
              <a:lnSpc>
                <a:spcPct val="150000"/>
              </a:lnSpc>
              <a:buNone/>
            </a:pP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Infectious sinusitis </a:t>
            </a:r>
            <a:r>
              <a:rPr lang="en-US" dirty="0">
                <a:solidFill>
                  <a:schemeClr val="tx1"/>
                </a:solidFill>
                <a:latin typeface="Times New Roman" pitchFamily="18" charset="0"/>
                <a:cs typeface="Times New Roman" pitchFamily="18" charset="0"/>
              </a:rPr>
              <a:t>is spread through viral, fungal, or bacterial infections.</a:t>
            </a:r>
          </a:p>
          <a:p>
            <a:pPr marL="68580" indent="0" algn="just" rtl="0">
              <a:lnSpc>
                <a:spcPct val="150000"/>
              </a:lnSpc>
              <a:buNone/>
            </a:pPr>
            <a:r>
              <a:rPr lang="en-US" dirty="0">
                <a:solidFill>
                  <a:schemeClr val="tx1"/>
                </a:solidFill>
                <a:latin typeface="Times New Roman" pitchFamily="18" charset="0"/>
                <a:cs typeface="Times New Roman" pitchFamily="18" charset="0"/>
              </a:rPr>
              <a:t>Typical pathogens include </a:t>
            </a:r>
            <a:r>
              <a:rPr lang="en-US" b="1" dirty="0">
                <a:solidFill>
                  <a:srgbClr val="FF0000"/>
                </a:solidFill>
                <a:latin typeface="Times New Roman" pitchFamily="18" charset="0"/>
                <a:cs typeface="Times New Roman" pitchFamily="18" charset="0"/>
              </a:rPr>
              <a:t>Streptococcus pneumonia</a:t>
            </a:r>
            <a:r>
              <a:rPr lang="en-US" dirty="0">
                <a:solidFill>
                  <a:schemeClr val="tx1"/>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Haemophilus influenza</a:t>
            </a:r>
            <a:r>
              <a:rPr lang="en-US" dirty="0">
                <a:solidFill>
                  <a:schemeClr val="tx1"/>
                </a:solidFill>
                <a:latin typeface="Times New Roman" pitchFamily="18" charset="0"/>
                <a:cs typeface="Times New Roman" pitchFamily="18" charset="0"/>
              </a:rPr>
              <a:t>, and less commonly </a:t>
            </a:r>
            <a:r>
              <a:rPr lang="en-US" b="1" dirty="0">
                <a:solidFill>
                  <a:srgbClr val="FF0000"/>
                </a:solidFill>
                <a:latin typeface="Times New Roman" pitchFamily="18" charset="0"/>
                <a:cs typeface="Times New Roman" pitchFamily="18" charset="0"/>
              </a:rPr>
              <a:t>Staphylococcus aureus</a:t>
            </a:r>
            <a:r>
              <a:rPr lang="en-US" dirty="0">
                <a:solidFill>
                  <a:schemeClr val="tx1"/>
                </a:solidFill>
                <a:latin typeface="Times New Roman" pitchFamily="18" charset="0"/>
                <a:cs typeface="Times New Roman" pitchFamily="18" charset="0"/>
              </a:rPr>
              <a:t>, and </a:t>
            </a:r>
            <a:r>
              <a:rPr lang="en-US" b="1" dirty="0">
                <a:solidFill>
                  <a:srgbClr val="FF0000"/>
                </a:solidFill>
                <a:latin typeface="Times New Roman" pitchFamily="18" charset="0"/>
                <a:cs typeface="Times New Roman" pitchFamily="18" charset="0"/>
              </a:rPr>
              <a:t>Moraxella catarrhalis</a:t>
            </a:r>
            <a:r>
              <a:rPr lang="en-US" dirty="0">
                <a:solidFill>
                  <a:schemeClr val="tx1"/>
                </a:solidFill>
                <a:latin typeface="Times New Roman" pitchFamily="18" charset="0"/>
                <a:cs typeface="Times New Roman" pitchFamily="18" charset="0"/>
              </a:rPr>
              <a:t>. </a:t>
            </a:r>
          </a:p>
          <a:p>
            <a:pPr marL="68580" indent="0" algn="just" rtl="0">
              <a:lnSpc>
                <a:spcPct val="150000"/>
              </a:lnSpc>
              <a:buNone/>
            </a:pP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Noninfectious sinusitis </a:t>
            </a:r>
            <a:r>
              <a:rPr lang="en-US" dirty="0">
                <a:solidFill>
                  <a:schemeClr val="tx1"/>
                </a:solidFill>
                <a:latin typeface="Times New Roman" pitchFamily="18" charset="0"/>
                <a:cs typeface="Times New Roman" pitchFamily="18" charset="0"/>
              </a:rPr>
              <a:t>cannot be spread because they are by causes specific to the person. </a:t>
            </a:r>
          </a:p>
          <a:p>
            <a:pPr marL="68580" indent="0" algn="l" rtl="0">
              <a:lnSpc>
                <a:spcPct val="150000"/>
              </a:lnSpc>
              <a:buNone/>
            </a:pPr>
            <a:endParaRPr lang="en-US" sz="2800" dirty="0">
              <a:solidFill>
                <a:schemeClr val="tx1"/>
              </a:solidFill>
              <a:latin typeface="Times New Roman" pitchFamily="18" charset="0"/>
              <a:cs typeface="Times New Roman" pitchFamily="18" charset="0"/>
            </a:endParaRPr>
          </a:p>
          <a:p>
            <a:pPr marL="68580" indent="0" algn="l" rtl="0">
              <a:lnSpc>
                <a:spcPct val="150000"/>
              </a:lnSpc>
              <a:buNone/>
            </a:pPr>
            <a:endParaRPr lang="en-US" sz="2800" dirty="0">
              <a:solidFill>
                <a:schemeClr val="tx1"/>
              </a:solidFill>
              <a:latin typeface="Times New Roman" pitchFamily="18" charset="0"/>
              <a:cs typeface="Times New Roman" pitchFamily="18" charset="0"/>
            </a:endParaRPr>
          </a:p>
          <a:p>
            <a:pPr marL="68580" indent="0" algn="l" rtl="0">
              <a:lnSpc>
                <a:spcPct val="150000"/>
              </a:lnSpc>
              <a:buNone/>
            </a:pPr>
            <a:r>
              <a:rPr lang="en-US" sz="2600" dirty="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a:p>
            <a:pPr marL="0" indent="0" algn="just" rtl="0">
              <a:lnSpc>
                <a:spcPct val="150000"/>
              </a:lnSpc>
              <a:buNone/>
            </a:pPr>
            <a:endParaRPr lang="en-US" sz="2400" dirty="0">
              <a:solidFill>
                <a:schemeClr val="tx1"/>
              </a:solidFill>
              <a:latin typeface="Times New Roman" pitchFamily="18" charset="0"/>
              <a:cs typeface="Times New Roman" pitchFamily="18" charset="0"/>
            </a:endParaRPr>
          </a:p>
          <a:p>
            <a:pPr indent="-342900" algn="just" rtl="0">
              <a:lnSpc>
                <a:spcPct val="150000"/>
              </a:lnSpc>
              <a:buFont typeface="Courier New" panose="02070309020205020404" pitchFamily="49" charset="0"/>
              <a:buChar char="o"/>
            </a:pPr>
            <a:endParaRPr lang="ar-IQ"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91842319"/>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4EFF97-4091-443B-BD35-DEF1D112EF87}"/>
              </a:ext>
            </a:extLst>
          </p:cNvPr>
          <p:cNvSpPr>
            <a:spLocks noGrp="1"/>
          </p:cNvSpPr>
          <p:nvPr>
            <p:ph idx="1"/>
          </p:nvPr>
        </p:nvSpPr>
        <p:spPr>
          <a:xfrm>
            <a:off x="647114" y="773723"/>
            <a:ext cx="10888394" cy="5683347"/>
          </a:xfrm>
        </p:spPr>
        <p:style>
          <a:lnRef idx="2">
            <a:schemeClr val="accent2"/>
          </a:lnRef>
          <a:fillRef idx="1">
            <a:schemeClr val="lt1"/>
          </a:fillRef>
          <a:effectRef idx="0">
            <a:schemeClr val="accent2"/>
          </a:effectRef>
          <a:fontRef idx="minor">
            <a:schemeClr val="dk1"/>
          </a:fontRef>
        </p:style>
        <p:txBody>
          <a:bodyPr>
            <a:normAutofit/>
          </a:bodyPr>
          <a:lstStyle/>
          <a:p>
            <a:pPr marL="68580" indent="0" algn="just" rtl="0">
              <a:lnSpc>
                <a:spcPct val="150000"/>
              </a:lnSpc>
              <a:buNone/>
            </a:pPr>
            <a:endParaRPr lang="en-US" sz="32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40B7090-B76A-4C2E-8A07-FBDDFDBEA389}"/>
              </a:ext>
            </a:extLst>
          </p:cNvPr>
          <p:cNvPicPr>
            <a:picLocks noChangeAspect="1"/>
          </p:cNvPicPr>
          <p:nvPr/>
        </p:nvPicPr>
        <p:blipFill>
          <a:blip r:embed="rId2"/>
          <a:stretch>
            <a:fillRect/>
          </a:stretch>
        </p:blipFill>
        <p:spPr>
          <a:xfrm>
            <a:off x="656492" y="773723"/>
            <a:ext cx="10879016" cy="5683347"/>
          </a:xfrm>
          <a:prstGeom prst="rect">
            <a:avLst/>
          </a:prstGeom>
        </p:spPr>
      </p:pic>
    </p:spTree>
    <p:extLst>
      <p:ext uri="{BB962C8B-B14F-4D97-AF65-F5344CB8AC3E}">
        <p14:creationId xmlns:p14="http://schemas.microsoft.com/office/powerpoint/2010/main" val="643514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AD788-0589-416A-8CA4-1E7181957ECD}"/>
              </a:ext>
            </a:extLst>
          </p:cNvPr>
          <p:cNvSpPr>
            <a:spLocks noGrp="1"/>
          </p:cNvSpPr>
          <p:nvPr>
            <p:ph idx="1"/>
          </p:nvPr>
        </p:nvSpPr>
        <p:spPr>
          <a:xfrm>
            <a:off x="590843" y="773723"/>
            <a:ext cx="10944665" cy="5683347"/>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68580" indent="0" algn="just" rtl="0">
              <a:lnSpc>
                <a:spcPct val="150000"/>
              </a:lnSpc>
              <a:buNone/>
            </a:pP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Manifestations</a:t>
            </a:r>
          </a:p>
          <a:p>
            <a:pPr marL="68580" indent="0" algn="just"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1- Pressure, pain, or tenderness over infected sinus areas (Pain over the cheek, with radiation to teeth).</a:t>
            </a:r>
          </a:p>
          <a:p>
            <a:pPr marL="68580" indent="0" algn="just"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2- Persistent nasal discharge sometimes yellow or green or nasal congestion.</a:t>
            </a:r>
          </a:p>
          <a:p>
            <a:pPr marL="68580" indent="0" algn="just"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3- Headache and high fever.</a:t>
            </a:r>
          </a:p>
          <a:p>
            <a:pPr marL="68580" indent="0" algn="just"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4- Mouthing breathing, snoring.</a:t>
            </a:r>
          </a:p>
          <a:p>
            <a:pPr marL="68580" indent="0" algn="just"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5- Sore throat, bad breath.</a:t>
            </a:r>
          </a:p>
          <a:p>
            <a:pPr marL="68580" indent="0" algn="just"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6- Mucosal polyps (hyperplastic sinusitis).</a:t>
            </a:r>
          </a:p>
          <a:p>
            <a:pPr marL="68580" indent="0" algn="just" rtl="0">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7- Swelling of turbinate's and fatigue.</a:t>
            </a:r>
          </a:p>
          <a:p>
            <a:pPr marL="68580" indent="0" algn="just" rtl="0">
              <a:lnSpc>
                <a:spcPct val="150000"/>
              </a:lnSpc>
              <a:buNone/>
            </a:pPr>
            <a:endParaRPr lang="en-US" sz="2800" dirty="0">
              <a:solidFill>
                <a:schemeClr val="tx1"/>
              </a:solidFill>
              <a:latin typeface="Times New Roman" panose="02020603050405020304" pitchFamily="18" charset="0"/>
              <a:cs typeface="Times New Roman" panose="02020603050405020304" pitchFamily="18" charset="0"/>
            </a:endParaRPr>
          </a:p>
          <a:p>
            <a:pPr marL="68580" indent="0" algn="just" rtl="0">
              <a:lnSpc>
                <a:spcPct val="150000"/>
              </a:lnSpc>
              <a:buNone/>
            </a:pPr>
            <a:endPar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5167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8349</TotalTime>
  <Words>3072</Words>
  <Application>Microsoft Office PowerPoint</Application>
  <PresentationFormat>Widescreen</PresentationFormat>
  <Paragraphs>267</Paragraphs>
  <Slides>46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Century Gothic</vt:lpstr>
      <vt:lpstr>Courier New</vt:lpstr>
      <vt:lpstr>Gabriola</vt:lpstr>
      <vt:lpstr>Times New Roman</vt:lpstr>
      <vt:lpstr>Trebuchet MS</vt:lpstr>
      <vt:lpstr>Wingdings</vt:lpstr>
      <vt:lpstr>Wingdings 2</vt:lpstr>
      <vt:lpstr>Austin</vt:lpstr>
      <vt:lpstr>PowerPoint Presentation</vt:lpstr>
      <vt:lpstr>        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Doaapc</dc:creator>
  <cp:lastModifiedBy>dell</cp:lastModifiedBy>
  <cp:revision>401</cp:revision>
  <dcterms:created xsi:type="dcterms:W3CDTF">2019-07-01T15:17:58Z</dcterms:created>
  <dcterms:modified xsi:type="dcterms:W3CDTF">2023-04-04T12:51:33Z</dcterms:modified>
</cp:coreProperties>
</file>